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8" r:id="rId3"/>
    <p:sldId id="269" r:id="rId4"/>
    <p:sldId id="259" r:id="rId5"/>
    <p:sldId id="260" r:id="rId6"/>
    <p:sldId id="270" r:id="rId7"/>
    <p:sldId id="261" r:id="rId8"/>
    <p:sldId id="262" r:id="rId9"/>
    <p:sldId id="266" r:id="rId10"/>
    <p:sldId id="267"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100" d="100"/>
          <a:sy n="100" d="100"/>
        </p:scale>
        <p:origin x="-504" y="1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05/04/2018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847CFC-816F-41D0-AAC0-9BF4FEBC753E}" type="datetimeFigureOut">
              <a:rPr lang="es-ES" smtClean="0"/>
              <a:pPr/>
              <a:t>05/04/2018</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2FADFE-3B8F-471C-ABF0-DBC7717ECBBC}"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PY"/>
          </a:p>
        </p:txBody>
      </p:sp>
      <p:pic>
        <p:nvPicPr>
          <p:cNvPr id="5" name="4 Imagen"/>
          <p:cNvPicPr>
            <a:picLocks/>
          </p:cNvPicPr>
          <p:nvPr/>
        </p:nvPicPr>
        <p:blipFill>
          <a:blip r:embed="rId2" cstate="print"/>
          <a:srcRect/>
          <a:stretch>
            <a:fillRect/>
          </a:stretch>
        </p:blipFill>
        <p:spPr bwMode="auto">
          <a:xfrm>
            <a:off x="857224" y="500042"/>
            <a:ext cx="2643206" cy="14287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6 Rectángulo"/>
          <p:cNvSpPr/>
          <p:nvPr/>
        </p:nvSpPr>
        <p:spPr>
          <a:xfrm>
            <a:off x="285720" y="2000240"/>
            <a:ext cx="8858280" cy="646331"/>
          </a:xfrm>
          <a:prstGeom prst="rect">
            <a:avLst/>
          </a:prstGeom>
        </p:spPr>
        <p:txBody>
          <a:bodyPr wrap="square">
            <a:spAutoFit/>
          </a:bodyPr>
          <a:lstStyle/>
          <a:p>
            <a:pPr lvl="0" algn="ctr" eaLnBrk="0" fontAlgn="base" hangingPunct="0">
              <a:spcBef>
                <a:spcPct val="0"/>
              </a:spcBef>
              <a:spcAft>
                <a:spcPct val="0"/>
              </a:spcAft>
              <a:tabLst>
                <a:tab pos="2700338" algn="ctr"/>
                <a:tab pos="5400675" algn="r"/>
              </a:tabLst>
            </a:pPr>
            <a:r>
              <a:rPr lang="es-ES" i="1" dirty="0" smtClean="0">
                <a:latin typeface="Arial" pitchFamily="34" charset="0"/>
                <a:ea typeface="Times New Roman" pitchFamily="18" charset="0"/>
                <a:cs typeface="Arial" pitchFamily="34" charset="0"/>
              </a:rPr>
              <a:t>UNIVERSIDAD TECNICA DE COMERCIALIZACION Y DESARROLLO</a:t>
            </a:r>
            <a:endParaRPr lang="es-PY" sz="1050" dirty="0" smtClean="0">
              <a:latin typeface="Arial" pitchFamily="34" charset="0"/>
              <a:cs typeface="Arial" pitchFamily="34" charset="0"/>
            </a:endParaRPr>
          </a:p>
          <a:p>
            <a:pPr lvl="0" algn="ctr" eaLnBrk="0" fontAlgn="base" hangingPunct="0">
              <a:spcBef>
                <a:spcPct val="0"/>
              </a:spcBef>
              <a:spcAft>
                <a:spcPct val="0"/>
              </a:spcAft>
              <a:tabLst>
                <a:tab pos="2700338" algn="ctr"/>
                <a:tab pos="5400675" algn="r"/>
              </a:tabLst>
            </a:pPr>
            <a:r>
              <a:rPr lang="es-ES" dirty="0" smtClean="0">
                <a:latin typeface="Arial" pitchFamily="34" charset="0"/>
                <a:ea typeface="Times New Roman" pitchFamily="18" charset="0"/>
                <a:cs typeface="Arial" pitchFamily="34" charset="0"/>
              </a:rPr>
              <a:t>Facultad de Derecho Notarial y Ciencias Sociales</a:t>
            </a:r>
            <a:endParaRPr lang="es-ES" sz="2800" dirty="0" smtClean="0">
              <a:latin typeface="Arial" pitchFamily="34" charset="0"/>
              <a:cs typeface="Arial" pitchFamily="34" charset="0"/>
            </a:endParaRPr>
          </a:p>
        </p:txBody>
      </p:sp>
      <p:sp>
        <p:nvSpPr>
          <p:cNvPr id="2053" name="AutoShape 5" descr="Resultado de imagen para imagenes sobre la carrera de derec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Y"/>
          </a:p>
        </p:txBody>
      </p:sp>
      <p:sp>
        <p:nvSpPr>
          <p:cNvPr id="2055" name="AutoShape 7" descr="Resultado de imagen para imagenes sobre la carrera de derec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Y"/>
          </a:p>
        </p:txBody>
      </p:sp>
      <p:sp>
        <p:nvSpPr>
          <p:cNvPr id="2057" name="AutoShape 9" descr="Resultado de imagen para imagenes sobre la carrera de derec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Y"/>
          </a:p>
        </p:txBody>
      </p:sp>
      <p:pic>
        <p:nvPicPr>
          <p:cNvPr id="2059" name="Picture 11" descr="curiosidades sobre derecho"/>
          <p:cNvPicPr>
            <a:picLocks noChangeAspect="1" noChangeArrowheads="1"/>
          </p:cNvPicPr>
          <p:nvPr/>
        </p:nvPicPr>
        <p:blipFill>
          <a:blip r:embed="rId3"/>
          <a:stretch>
            <a:fillRect/>
          </a:stretch>
        </p:blipFill>
        <p:spPr bwMode="auto">
          <a:xfrm>
            <a:off x="372239" y="4748619"/>
            <a:ext cx="4699827" cy="1895091"/>
          </a:xfrm>
          <a:prstGeom prst="rect">
            <a:avLst/>
          </a:prstGeom>
          <a:noFill/>
        </p:spPr>
      </p:pic>
      <p:pic>
        <p:nvPicPr>
          <p:cNvPr id="2060" name="Picture 12" descr="C:\Users\User\Desktop\descarga.jpg"/>
          <p:cNvPicPr>
            <a:picLocks noChangeAspect="1" noChangeArrowheads="1"/>
          </p:cNvPicPr>
          <p:nvPr/>
        </p:nvPicPr>
        <p:blipFill>
          <a:blip r:embed="rId4" cstate="print"/>
          <a:stretch>
            <a:fillRect/>
          </a:stretch>
        </p:blipFill>
        <p:spPr bwMode="auto">
          <a:xfrm>
            <a:off x="4643470" y="2910427"/>
            <a:ext cx="4000496" cy="1608650"/>
          </a:xfrm>
          <a:prstGeom prst="rect">
            <a:avLst/>
          </a:prstGeom>
          <a:noFill/>
        </p:spPr>
      </p:pic>
      <p:sp>
        <p:nvSpPr>
          <p:cNvPr id="13" name="12 Rectángulo"/>
          <p:cNvSpPr/>
          <p:nvPr/>
        </p:nvSpPr>
        <p:spPr>
          <a:xfrm>
            <a:off x="5429256" y="4929198"/>
            <a:ext cx="3357586" cy="1569660"/>
          </a:xfrm>
          <a:prstGeom prst="rect">
            <a:avLst/>
          </a:prstGeom>
        </p:spPr>
        <p:txBody>
          <a:bodyPr wrap="square">
            <a:spAutoFit/>
          </a:bodyPr>
          <a:lstStyle/>
          <a:p>
            <a:pPr algn="ctr"/>
            <a:r>
              <a:rPr lang="es-ES" sz="3200" b="1" dirty="0" smtClean="0">
                <a:latin typeface="Arial" pitchFamily="34" charset="0"/>
                <a:ea typeface="Times New Roman" pitchFamily="18" charset="0"/>
                <a:cs typeface="Arial" pitchFamily="34" charset="0"/>
              </a:rPr>
              <a:t>Carrera de  </a:t>
            </a:r>
            <a:r>
              <a:rPr lang="es-ES" sz="3200" b="1" dirty="0" smtClean="0">
                <a:latin typeface="Arial" pitchFamily="34" charset="0"/>
                <a:ea typeface="Times New Roman" pitchFamily="18" charset="0"/>
                <a:cs typeface="Arial" pitchFamily="34" charset="0"/>
              </a:rPr>
              <a:t>Relaciones Internacionales</a:t>
            </a:r>
            <a:r>
              <a:rPr lang="es-ES" dirty="0" smtClean="0">
                <a:latin typeface="Arial" pitchFamily="34" charset="0"/>
                <a:ea typeface="Times New Roman" pitchFamily="18" charset="0"/>
                <a:cs typeface="Arial" pitchFamily="34" charset="0"/>
              </a:rPr>
              <a:t> </a:t>
            </a:r>
            <a:endParaRPr lang="es-PY"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792287" y="3302952"/>
          <a:ext cx="5559425" cy="252095"/>
        </p:xfrm>
        <a:graphic>
          <a:graphicData uri="http://schemas.openxmlformats.org/drawingml/2006/table">
            <a:tbl>
              <a:tblPr/>
              <a:tblGrid>
                <a:gridCol w="5559425"/>
              </a:tblGrid>
              <a:tr h="252095">
                <a:tc>
                  <a:txBody>
                    <a:bodyPr/>
                    <a:lstStyle/>
                    <a:p>
                      <a:pPr algn="ctr">
                        <a:spcAft>
                          <a:spcPts val="0"/>
                        </a:spcAft>
                      </a:pPr>
                      <a:r>
                        <a:rPr lang="es-ES" sz="1200" b="1">
                          <a:latin typeface="Times New Roman"/>
                          <a:ea typeface="Times New Roman"/>
                        </a:rPr>
                        <a:t>Nivel de exigencia para la nota mínima (2) dos es del 61%</a:t>
                      </a:r>
                      <a:endParaRPr lang="es-PY"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214282" y="1357298"/>
          <a:ext cx="8643999" cy="2560320"/>
        </p:xfrm>
        <a:graphic>
          <a:graphicData uri="http://schemas.openxmlformats.org/drawingml/2006/table">
            <a:tbl>
              <a:tblPr/>
              <a:tblGrid>
                <a:gridCol w="2066463"/>
                <a:gridCol w="2063502"/>
                <a:gridCol w="2694401"/>
                <a:gridCol w="1819633"/>
              </a:tblGrid>
              <a:tr h="2286016">
                <a:tc>
                  <a:txBody>
                    <a:bodyPr/>
                    <a:lstStyle/>
                    <a:p>
                      <a:pPr algn="ctr">
                        <a:spcAft>
                          <a:spcPts val="0"/>
                        </a:spcAft>
                      </a:pPr>
                      <a:r>
                        <a:rPr lang="es-ES" sz="2400" dirty="0">
                          <a:latin typeface="Times New Roman"/>
                          <a:ea typeface="Times New Roman"/>
                        </a:rPr>
                        <a:t>Evaluación Parcial</a:t>
                      </a:r>
                      <a:endParaRPr lang="es-PY" sz="2400" dirty="0">
                        <a:latin typeface="Times New Roman"/>
                        <a:ea typeface="Times New Roman"/>
                      </a:endParaRPr>
                    </a:p>
                    <a:p>
                      <a:pPr algn="ctr">
                        <a:spcAft>
                          <a:spcPts val="0"/>
                        </a:spcAft>
                      </a:pPr>
                      <a:endParaRPr lang="es-ES" sz="2400" dirty="0" smtClean="0">
                        <a:latin typeface="Times New Roman"/>
                        <a:ea typeface="Times New Roman"/>
                      </a:endParaRPr>
                    </a:p>
                    <a:p>
                      <a:pPr algn="ctr">
                        <a:spcAft>
                          <a:spcPts val="0"/>
                        </a:spcAft>
                      </a:pPr>
                      <a:r>
                        <a:rPr lang="es-ES" sz="2400" dirty="0" smtClean="0">
                          <a:latin typeface="Times New Roman"/>
                          <a:ea typeface="Times New Roman"/>
                        </a:rPr>
                        <a:t>40 %</a:t>
                      </a:r>
                    </a:p>
                    <a:p>
                      <a:pPr algn="ctr">
                        <a:spcAft>
                          <a:spcPts val="0"/>
                        </a:spcAft>
                      </a:pPr>
                      <a:endParaRPr lang="es-ES" sz="2400" dirty="0" smtClean="0">
                        <a:latin typeface="Times New Roman"/>
                        <a:ea typeface="Times New Roman"/>
                      </a:endParaRPr>
                    </a:p>
                    <a:p>
                      <a:pPr algn="ctr">
                        <a:spcAft>
                          <a:spcPts val="0"/>
                        </a:spcAft>
                      </a:pPr>
                      <a:endParaRPr lang="es-ES" sz="2400" dirty="0" smtClean="0">
                        <a:latin typeface="Times New Roman"/>
                        <a:ea typeface="Times New Roman"/>
                      </a:endParaRPr>
                    </a:p>
                    <a:p>
                      <a:pPr algn="ctr">
                        <a:spcAft>
                          <a:spcPts val="0"/>
                        </a:spcAft>
                      </a:pPr>
                      <a:endParaRPr lang="es-PY"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400" dirty="0" smtClean="0">
                          <a:latin typeface="Times New Roman"/>
                          <a:ea typeface="Times New Roman"/>
                        </a:rPr>
                        <a:t>Evaluación </a:t>
                      </a:r>
                      <a:r>
                        <a:rPr lang="es-ES" sz="2400" dirty="0">
                          <a:latin typeface="Times New Roman"/>
                          <a:ea typeface="Times New Roman"/>
                        </a:rPr>
                        <a:t>final</a:t>
                      </a:r>
                      <a:endParaRPr lang="es-PY" sz="2400" dirty="0">
                        <a:latin typeface="Times New Roman"/>
                        <a:ea typeface="Times New Roman"/>
                      </a:endParaRPr>
                    </a:p>
                    <a:p>
                      <a:pPr algn="ctr">
                        <a:spcAft>
                          <a:spcPts val="0"/>
                        </a:spcAft>
                      </a:pPr>
                      <a:endParaRPr lang="es-ES" sz="2400" dirty="0" smtClean="0">
                        <a:latin typeface="Times New Roman"/>
                        <a:ea typeface="Times New Roman"/>
                      </a:endParaRPr>
                    </a:p>
                    <a:p>
                      <a:pPr algn="ctr">
                        <a:spcAft>
                          <a:spcPts val="0"/>
                        </a:spcAft>
                      </a:pPr>
                      <a:r>
                        <a:rPr lang="es-ES" sz="2400" dirty="0" smtClean="0">
                          <a:latin typeface="Times New Roman"/>
                          <a:ea typeface="Times New Roman"/>
                        </a:rPr>
                        <a:t>50%</a:t>
                      </a:r>
                    </a:p>
                    <a:p>
                      <a:pPr algn="ctr">
                        <a:spcAft>
                          <a:spcPts val="0"/>
                        </a:spcAft>
                      </a:pPr>
                      <a:endParaRPr lang="es-ES" sz="2400" dirty="0" smtClean="0">
                        <a:latin typeface="Times New Roman"/>
                        <a:ea typeface="Times New Roman"/>
                      </a:endParaRPr>
                    </a:p>
                    <a:p>
                      <a:pPr algn="ctr">
                        <a:spcAft>
                          <a:spcPts val="0"/>
                        </a:spcAft>
                      </a:pPr>
                      <a:endParaRPr lang="es-PY"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400" dirty="0" smtClean="0">
                          <a:latin typeface="Times New Roman"/>
                          <a:ea typeface="Times New Roman"/>
                        </a:rPr>
                        <a:t>Trabajo </a:t>
                      </a:r>
                      <a:r>
                        <a:rPr lang="es-ES" sz="2400" dirty="0">
                          <a:latin typeface="Times New Roman"/>
                          <a:ea typeface="Times New Roman"/>
                        </a:rPr>
                        <a:t>de Investigación</a:t>
                      </a:r>
                      <a:endParaRPr lang="es-PY" sz="2400" dirty="0">
                        <a:latin typeface="Times New Roman"/>
                        <a:ea typeface="Times New Roman"/>
                      </a:endParaRPr>
                    </a:p>
                    <a:p>
                      <a:pPr algn="ctr">
                        <a:spcAft>
                          <a:spcPts val="0"/>
                        </a:spcAft>
                      </a:pPr>
                      <a:endParaRPr lang="es-ES" sz="2400" dirty="0" smtClean="0">
                        <a:latin typeface="Times New Roman"/>
                        <a:ea typeface="Times New Roman"/>
                      </a:endParaRPr>
                    </a:p>
                    <a:p>
                      <a:pPr algn="ctr">
                        <a:spcAft>
                          <a:spcPts val="0"/>
                        </a:spcAft>
                      </a:pPr>
                      <a:r>
                        <a:rPr lang="es-ES" sz="2400" dirty="0" smtClean="0">
                          <a:latin typeface="Times New Roman"/>
                          <a:ea typeface="Times New Roman"/>
                        </a:rPr>
                        <a:t>10%</a:t>
                      </a:r>
                    </a:p>
                    <a:p>
                      <a:pPr algn="ctr">
                        <a:spcAft>
                          <a:spcPts val="0"/>
                        </a:spcAft>
                      </a:pPr>
                      <a:endParaRPr lang="es-ES" sz="2400" dirty="0" smtClean="0">
                        <a:latin typeface="Times New Roman"/>
                        <a:ea typeface="Times New Roman"/>
                      </a:endParaRPr>
                    </a:p>
                    <a:p>
                      <a:pPr algn="ctr">
                        <a:spcAft>
                          <a:spcPts val="0"/>
                        </a:spcAft>
                      </a:pPr>
                      <a:endParaRPr lang="es-PY" sz="2400" dirty="0" smtClean="0">
                        <a:latin typeface="Times New Roman"/>
                        <a:ea typeface="Times New Roman"/>
                      </a:endParaRPr>
                    </a:p>
                    <a:p>
                      <a:pPr algn="ctr">
                        <a:spcAft>
                          <a:spcPts val="0"/>
                        </a:spcAft>
                      </a:pPr>
                      <a:endParaRPr lang="es-PY"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400" b="1" dirty="0" smtClean="0">
                          <a:latin typeface="Times New Roman"/>
                          <a:ea typeface="Times New Roman"/>
                        </a:rPr>
                        <a:t>Total </a:t>
                      </a:r>
                      <a:r>
                        <a:rPr lang="es-ES" sz="2400" b="1" dirty="0">
                          <a:latin typeface="Times New Roman"/>
                          <a:ea typeface="Times New Roman"/>
                        </a:rPr>
                        <a:t>de Puntos</a:t>
                      </a:r>
                      <a:endParaRPr lang="es-PY" sz="2400" dirty="0">
                        <a:latin typeface="Times New Roman"/>
                        <a:ea typeface="Times New Roman"/>
                      </a:endParaRPr>
                    </a:p>
                    <a:p>
                      <a:pPr algn="ctr">
                        <a:spcAft>
                          <a:spcPts val="0"/>
                        </a:spcAft>
                      </a:pPr>
                      <a:r>
                        <a:rPr lang="es-ES" sz="2400" b="1" dirty="0">
                          <a:latin typeface="Times New Roman"/>
                          <a:ea typeface="Times New Roman"/>
                        </a:rPr>
                        <a:t>100</a:t>
                      </a:r>
                      <a:endParaRPr lang="es-PY"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2643174" y="642918"/>
            <a:ext cx="34290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Ejemplo</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357158" y="4143380"/>
            <a:ext cx="8429684" cy="2308324"/>
          </a:xfrm>
          <a:prstGeom prst="rect">
            <a:avLst/>
          </a:prstGeom>
        </p:spPr>
        <p:txBody>
          <a:bodyPr wrap="square">
            <a:spAutoFit/>
          </a:bodyPr>
          <a:lstStyle/>
          <a:p>
            <a:pPr algn="just"/>
            <a:r>
              <a:rPr lang="es-ES" dirty="0" smtClean="0"/>
              <a:t>El estudiante tiene derecho a presentarse a la  Evaluación Final de la materia, toda vez que haya cumplido con el trabajo de investigación, la práctica propiamente de la materia. </a:t>
            </a:r>
          </a:p>
          <a:p>
            <a:pPr algn="just"/>
            <a:endParaRPr lang="es-ES" dirty="0" smtClean="0"/>
          </a:p>
          <a:p>
            <a:pPr algn="just"/>
            <a:r>
              <a:rPr lang="es-ES" dirty="0" smtClean="0"/>
              <a:t>Las evaluaciones cubrirán los objetivos previstos y contenidos desarrollados durante el período correspondiente. Las mismas podrán ser orales o escritas, debiendo dejarse constancia de la evaluación parcial. La evaluación final puede ser oral o escrita.</a:t>
            </a:r>
            <a:endParaRPr lang="es-PY"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28596" y="1928802"/>
            <a:ext cx="82868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4400" b="1" i="0" u="none" strike="noStrike" cap="none" normalizeH="0" baseline="0" dirty="0" smtClean="0">
                <a:ln>
                  <a:noFill/>
                </a:ln>
                <a:solidFill>
                  <a:schemeClr val="tx1"/>
                </a:solidFill>
                <a:effectLst/>
                <a:latin typeface="Arial Black" pitchFamily="34" charset="0"/>
                <a:ea typeface="Times New Roman" pitchFamily="18" charset="0"/>
                <a:cs typeface="Lucida Sans Unicode" pitchFamily="34" charset="0"/>
              </a:rPr>
              <a:t>PROYECTO EDUCATIVO</a:t>
            </a:r>
            <a:endParaRPr kumimoji="0" lang="es-PY"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4000" b="1" i="0" u="none" strike="noStrike" cap="none" normalizeH="0" baseline="0" dirty="0" smtClean="0">
                <a:ln>
                  <a:noFill/>
                </a:ln>
                <a:solidFill>
                  <a:schemeClr val="tx1"/>
                </a:solidFill>
                <a:effectLst/>
                <a:latin typeface="Arial Black" pitchFamily="34" charset="0"/>
                <a:ea typeface="Times New Roman" pitchFamily="18" charset="0"/>
                <a:cs typeface="Lucida Sans Unicode" pitchFamily="34" charset="0"/>
              </a:rPr>
              <a:t>CARRERA</a:t>
            </a:r>
            <a:r>
              <a:rPr kumimoji="0" lang="es-ES" sz="4000" b="1" i="0" u="none" strike="noStrike" cap="none" normalizeH="0" dirty="0" smtClean="0">
                <a:ln>
                  <a:noFill/>
                </a:ln>
                <a:solidFill>
                  <a:schemeClr val="tx1"/>
                </a:solidFill>
                <a:effectLst/>
                <a:latin typeface="Arial Black" pitchFamily="34" charset="0"/>
                <a:ea typeface="Times New Roman" pitchFamily="18" charset="0"/>
                <a:cs typeface="Lucida Sans Unicode" pitchFamily="34" charset="0"/>
              </a:rPr>
              <a:t> RELACIONES INTERNACIONALES</a:t>
            </a:r>
            <a:endParaRPr kumimoji="0" lang="es-PY"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4000" b="1" i="0" u="none" strike="noStrike" cap="none" normalizeH="0" baseline="0" dirty="0" smtClean="0">
              <a:ln>
                <a:noFill/>
              </a:ln>
              <a:solidFill>
                <a:schemeClr val="tx1"/>
              </a:solidFill>
              <a:effectLst/>
              <a:latin typeface="Arial Black"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4000" b="1" i="0" u="none" strike="noStrike" cap="none" normalizeH="0" baseline="0" dirty="0" smtClean="0">
                <a:ln>
                  <a:noFill/>
                </a:ln>
                <a:solidFill>
                  <a:schemeClr val="tx1"/>
                </a:solidFill>
                <a:effectLst/>
                <a:latin typeface="Arial Black" pitchFamily="34" charset="0"/>
                <a:ea typeface="Times New Roman" pitchFamily="18" charset="0"/>
                <a:cs typeface="Lucida Sans Unicode" pitchFamily="34" charset="0"/>
              </a:rPr>
              <a:t>PLAN </a:t>
            </a:r>
            <a:r>
              <a:rPr kumimoji="0" lang="es-ES" sz="4000" b="1" i="0" u="none" strike="noStrike" cap="none" normalizeH="0" baseline="0" dirty="0" smtClean="0">
                <a:ln>
                  <a:noFill/>
                </a:ln>
                <a:solidFill>
                  <a:schemeClr val="tx1"/>
                </a:solidFill>
                <a:effectLst/>
                <a:latin typeface="Arial Black" pitchFamily="34" charset="0"/>
                <a:ea typeface="Times New Roman" pitchFamily="18" charset="0"/>
                <a:cs typeface="Lucida Sans Unicode" pitchFamily="34" charset="0"/>
              </a:rPr>
              <a:t>- </a:t>
            </a:r>
            <a:r>
              <a:rPr kumimoji="0" lang="es-ES" sz="4000" b="1" i="0" u="none" strike="noStrike" cap="none" normalizeH="0" baseline="0" dirty="0" smtClean="0">
                <a:ln>
                  <a:noFill/>
                </a:ln>
                <a:solidFill>
                  <a:schemeClr val="tx1"/>
                </a:solidFill>
                <a:effectLst/>
                <a:latin typeface="Arial Black" pitchFamily="34" charset="0"/>
                <a:ea typeface="Times New Roman" pitchFamily="18" charset="0"/>
                <a:cs typeface="Lucida Sans Unicode" pitchFamily="34" charset="0"/>
              </a:rPr>
              <a:t>2016</a:t>
            </a:r>
            <a:endParaRPr kumimoji="0" lang="es-PY"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Y"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ownloads\NuevoDocumento 2018-02-20 (1).jpg"/>
          <p:cNvPicPr>
            <a:picLocks noChangeAspect="1" noChangeArrowheads="1"/>
          </p:cNvPicPr>
          <p:nvPr/>
        </p:nvPicPr>
        <p:blipFill>
          <a:blip r:embed="rId2"/>
          <a:stretch>
            <a:fillRect/>
          </a:stretch>
        </p:blipFill>
        <p:spPr bwMode="auto">
          <a:xfrm>
            <a:off x="2194652" y="714356"/>
            <a:ext cx="4468942" cy="61436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57158" y="3857628"/>
            <a:ext cx="8572560" cy="230832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s-ES" sz="2400" b="1" i="1" dirty="0" smtClean="0">
                <a:latin typeface="Arial" pitchFamily="34" charset="0"/>
                <a:cs typeface="Arial" pitchFamily="34" charset="0"/>
              </a:rPr>
              <a:t>VISION</a:t>
            </a:r>
            <a:endParaRPr lang="es-PY" sz="2400" b="1" i="1" dirty="0" smtClean="0">
              <a:latin typeface="Arial" pitchFamily="34" charset="0"/>
              <a:cs typeface="Arial" pitchFamily="34" charset="0"/>
            </a:endParaRPr>
          </a:p>
          <a:p>
            <a:pPr algn="just"/>
            <a:r>
              <a:rPr lang="es-ES" sz="2400" b="1" i="1" dirty="0" smtClean="0">
                <a:latin typeface="Arial" pitchFamily="34" charset="0"/>
                <a:cs typeface="Arial" pitchFamily="34" charset="0"/>
              </a:rPr>
              <a:t>La difusión y el impulso de la Educación Superior en el área de las Relaciones Internacionales, mediante la excelencia académica, la cultura investigativa y la responsabilidad social, para contribuir el desarrollo nacional en el contexto internacional.-</a:t>
            </a:r>
            <a:endParaRPr kumimoji="0" lang="es-PY" sz="2400" b="1" i="1" u="none" strike="noStrike" cap="none" normalizeH="0" baseline="0" dirty="0" smtClean="0">
              <a:ln>
                <a:noFill/>
              </a:ln>
              <a:effectLst/>
              <a:latin typeface="Arial" pitchFamily="34" charset="0"/>
              <a:cs typeface="Arial" pitchFamily="34" charset="0"/>
            </a:endParaRPr>
          </a:p>
        </p:txBody>
      </p:sp>
      <p:sp>
        <p:nvSpPr>
          <p:cNvPr id="5" name="4 Rectángulo"/>
          <p:cNvSpPr/>
          <p:nvPr/>
        </p:nvSpPr>
        <p:spPr>
          <a:xfrm>
            <a:off x="285720" y="1000108"/>
            <a:ext cx="8643998"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fontAlgn="base">
              <a:spcBef>
                <a:spcPct val="0"/>
              </a:spcBef>
              <a:spcAft>
                <a:spcPct val="0"/>
              </a:spcAft>
            </a:pPr>
            <a:r>
              <a:rPr lang="es-ES" b="1" i="1" dirty="0" smtClean="0">
                <a:latin typeface="Arial" pitchFamily="34" charset="0"/>
                <a:ea typeface="Times New Roman" pitchFamily="18" charset="0"/>
                <a:cs typeface="Arial" pitchFamily="34" charset="0"/>
              </a:rPr>
              <a:t> </a:t>
            </a:r>
            <a:r>
              <a:rPr lang="es-ES" sz="2400" b="1" i="1" dirty="0" smtClean="0">
                <a:latin typeface="Arial" pitchFamily="34" charset="0"/>
                <a:cs typeface="Arial" pitchFamily="34" charset="0"/>
              </a:rPr>
              <a:t>MISION</a:t>
            </a:r>
            <a:endParaRPr lang="es-PY" sz="2400" b="1" i="1" dirty="0" smtClean="0">
              <a:latin typeface="Arial" pitchFamily="34" charset="0"/>
              <a:cs typeface="Arial" pitchFamily="34" charset="0"/>
            </a:endParaRPr>
          </a:p>
          <a:p>
            <a:pPr algn="just"/>
            <a:r>
              <a:rPr lang="es-ES" sz="2400" b="1" i="1" dirty="0" smtClean="0">
                <a:latin typeface="Arial" pitchFamily="34" charset="0"/>
                <a:cs typeface="Arial" pitchFamily="34" charset="0"/>
              </a:rPr>
              <a:t>Tiene como misión la formación de profesionales calificados, que apliquen los conocimientos adquiridos en las Relaciones Internacionales, para resolver problemas de su comunidad, propiciando así el crecimiento social, cultural y económico en el ámbito nacional y regional e internacional.-</a:t>
            </a:r>
            <a:endParaRPr lang="es-PY" sz="2400" b="1" i="1" dirty="0" smtClean="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14290"/>
            <a:ext cx="9144000" cy="627864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lgn="ctr" fontAlgn="base">
              <a:spcBef>
                <a:spcPct val="0"/>
              </a:spcBef>
              <a:spcAft>
                <a:spcPct val="0"/>
              </a:spcAft>
            </a:pPr>
            <a:r>
              <a:rPr lang="es-ES" sz="2400" b="1" dirty="0" smtClean="0">
                <a:solidFill>
                  <a:schemeClr val="tx1"/>
                </a:solidFill>
                <a:latin typeface="Arial" pitchFamily="34" charset="0"/>
                <a:cs typeface="Arial" pitchFamily="34" charset="0"/>
              </a:rPr>
              <a:t>OBJETIVOS GENERALES</a:t>
            </a:r>
          </a:p>
          <a:p>
            <a:pPr lvl="0" algn="just" fontAlgn="base">
              <a:spcBef>
                <a:spcPct val="0"/>
              </a:spcBef>
              <a:spcAft>
                <a:spcPct val="0"/>
              </a:spcAft>
            </a:pPr>
            <a:endParaRPr lang="es-PY" sz="1600" dirty="0" smtClean="0">
              <a:solidFill>
                <a:schemeClr val="tx1"/>
              </a:solidFill>
              <a:latin typeface="Arial" pitchFamily="34" charset="0"/>
              <a:cs typeface="Arial" pitchFamily="34" charset="0"/>
            </a:endParaRPr>
          </a:p>
          <a:p>
            <a:pPr lvl="0" algn="just" fontAlgn="base">
              <a:spcBef>
                <a:spcPct val="0"/>
              </a:spcBef>
              <a:spcAft>
                <a:spcPct val="0"/>
              </a:spcAft>
            </a:pPr>
            <a:endParaRPr lang="es-PY" sz="1600" dirty="0" smtClean="0">
              <a:solidFill>
                <a:schemeClr val="tx1"/>
              </a:solidFill>
              <a:latin typeface="Arial" pitchFamily="34" charset="0"/>
              <a:cs typeface="Arial" pitchFamily="34" charset="0"/>
            </a:endParaRPr>
          </a:p>
          <a:p>
            <a:pPr algn="just"/>
            <a:r>
              <a:rPr lang="es-ES" dirty="0" smtClean="0">
                <a:solidFill>
                  <a:schemeClr val="tx1"/>
                </a:solidFill>
                <a:latin typeface="Arial" pitchFamily="34" charset="0"/>
                <a:cs typeface="Arial" pitchFamily="34" charset="0"/>
              </a:rPr>
              <a:t>Formación e Instrucción técnica en el complejo sistema internacional, que abarca las Relaciones Internacionales así como la Historia, la Filosofía, las Ciencias Políticas, la Economía y el Derecho.</a:t>
            </a:r>
            <a:endParaRPr lang="es-PY" dirty="0" smtClean="0">
              <a:solidFill>
                <a:schemeClr val="tx1"/>
              </a:solidFill>
              <a:latin typeface="Arial" pitchFamily="34" charset="0"/>
              <a:cs typeface="Arial" pitchFamily="34" charset="0"/>
            </a:endParaRPr>
          </a:p>
          <a:p>
            <a:pPr algn="just"/>
            <a:r>
              <a:rPr lang="es-ES" dirty="0" smtClean="0">
                <a:solidFill>
                  <a:schemeClr val="tx1"/>
                </a:solidFill>
                <a:latin typeface="Arial" pitchFamily="34" charset="0"/>
                <a:cs typeface="Arial" pitchFamily="34" charset="0"/>
              </a:rPr>
              <a:t/>
            </a:r>
            <a:br>
              <a:rPr lang="es-ES" dirty="0" smtClean="0">
                <a:solidFill>
                  <a:schemeClr val="tx1"/>
                </a:solidFill>
                <a:latin typeface="Arial" pitchFamily="34" charset="0"/>
                <a:cs typeface="Arial" pitchFamily="34" charset="0"/>
              </a:rPr>
            </a:br>
            <a:r>
              <a:rPr lang="es-ES" dirty="0" smtClean="0">
                <a:solidFill>
                  <a:schemeClr val="tx1"/>
                </a:solidFill>
                <a:latin typeface="Arial" pitchFamily="34" charset="0"/>
                <a:cs typeface="Arial" pitchFamily="34" charset="0"/>
              </a:rPr>
              <a:t>Desempeño idóneo </a:t>
            </a:r>
            <a:r>
              <a:rPr lang="es-ES" dirty="0" smtClean="0">
                <a:solidFill>
                  <a:schemeClr val="tx1"/>
                </a:solidFill>
                <a:latin typeface="Arial" pitchFamily="34" charset="0"/>
                <a:cs typeface="Arial" pitchFamily="34" charset="0"/>
              </a:rPr>
              <a:t>en distintos sectores, funciones y actividades generales y específicas de las Relaciones </a:t>
            </a:r>
            <a:r>
              <a:rPr lang="es-ES" dirty="0" smtClean="0">
                <a:solidFill>
                  <a:schemeClr val="tx1"/>
                </a:solidFill>
                <a:latin typeface="Arial" pitchFamily="34" charset="0"/>
                <a:cs typeface="Arial" pitchFamily="34" charset="0"/>
              </a:rPr>
              <a:t>Internacionales</a:t>
            </a:r>
          </a:p>
          <a:p>
            <a:pPr algn="just"/>
            <a:endParaRPr lang="es-PY" dirty="0" smtClean="0">
              <a:solidFill>
                <a:schemeClr val="tx1"/>
              </a:solidFill>
              <a:latin typeface="Arial" pitchFamily="34" charset="0"/>
              <a:cs typeface="Arial" pitchFamily="34" charset="0"/>
            </a:endParaRPr>
          </a:p>
          <a:p>
            <a:pPr algn="just"/>
            <a:r>
              <a:rPr lang="es-ES" dirty="0" smtClean="0">
                <a:solidFill>
                  <a:schemeClr val="tx1"/>
                </a:solidFill>
                <a:latin typeface="Arial" pitchFamily="34" charset="0"/>
                <a:cs typeface="Arial" pitchFamily="34" charset="0"/>
              </a:rPr>
              <a:t>A</a:t>
            </a:r>
            <a:r>
              <a:rPr lang="es-ES" dirty="0" smtClean="0">
                <a:solidFill>
                  <a:schemeClr val="tx1"/>
                </a:solidFill>
                <a:latin typeface="Arial" pitchFamily="34" charset="0"/>
                <a:cs typeface="Arial" pitchFamily="34" charset="0"/>
              </a:rPr>
              <a:t>sesoramiento </a:t>
            </a:r>
            <a:r>
              <a:rPr lang="es-ES" dirty="0" smtClean="0">
                <a:solidFill>
                  <a:schemeClr val="tx1"/>
                </a:solidFill>
                <a:latin typeface="Arial" pitchFamily="34" charset="0"/>
                <a:cs typeface="Arial" pitchFamily="34" charset="0"/>
              </a:rPr>
              <a:t>en los medios de comunicación visuales, orales y escritos o para realizar actividades de consultoría sobre la situación internacional para la toma de decisiones. </a:t>
            </a:r>
            <a:endParaRPr lang="es-ES" dirty="0" smtClean="0">
              <a:solidFill>
                <a:schemeClr val="tx1"/>
              </a:solidFill>
              <a:latin typeface="Arial" pitchFamily="34" charset="0"/>
              <a:cs typeface="Arial" pitchFamily="34" charset="0"/>
            </a:endParaRPr>
          </a:p>
          <a:p>
            <a:pPr algn="just"/>
            <a:endParaRPr lang="es-PY" dirty="0" smtClean="0">
              <a:solidFill>
                <a:schemeClr val="tx1"/>
              </a:solidFill>
              <a:latin typeface="Arial" pitchFamily="34" charset="0"/>
              <a:cs typeface="Arial" pitchFamily="34" charset="0"/>
            </a:endParaRPr>
          </a:p>
          <a:p>
            <a:pPr algn="just"/>
            <a:r>
              <a:rPr lang="es-ES" dirty="0" smtClean="0">
                <a:solidFill>
                  <a:schemeClr val="tx1"/>
                </a:solidFill>
                <a:latin typeface="Arial" pitchFamily="34" charset="0"/>
                <a:cs typeface="Arial" pitchFamily="34" charset="0"/>
              </a:rPr>
              <a:t>Formación e Instrucción para desempeñarse en el  Cuerpo Diplomático de cada país</a:t>
            </a:r>
            <a:endParaRPr lang="es-PY" dirty="0" smtClean="0">
              <a:solidFill>
                <a:schemeClr val="tx1"/>
              </a:solidFill>
              <a:latin typeface="Arial" pitchFamily="34" charset="0"/>
              <a:cs typeface="Arial" pitchFamily="34" charset="0"/>
            </a:endParaRPr>
          </a:p>
          <a:p>
            <a:pPr algn="just"/>
            <a:r>
              <a:rPr lang="es-ES" dirty="0" smtClean="0">
                <a:solidFill>
                  <a:schemeClr val="tx1"/>
                </a:solidFill>
                <a:latin typeface="Arial" pitchFamily="34" charset="0"/>
                <a:cs typeface="Arial" pitchFamily="34" charset="0"/>
              </a:rPr>
              <a:t>Formación para el desarrollo de actividades de inteligencia estratégica, sobre temas de política exterior, relaciones internacionales y seguridad internacional, en otros organismos estatales como ministerios, secretarias, etc. </a:t>
            </a:r>
            <a:endParaRPr lang="es-ES" dirty="0" smtClean="0">
              <a:solidFill>
                <a:schemeClr val="tx1"/>
              </a:solidFill>
              <a:latin typeface="Arial" pitchFamily="34" charset="0"/>
              <a:cs typeface="Arial" pitchFamily="34" charset="0"/>
            </a:endParaRPr>
          </a:p>
          <a:p>
            <a:pPr algn="just"/>
            <a:endParaRPr lang="es-PY" dirty="0" smtClean="0">
              <a:solidFill>
                <a:schemeClr val="tx1"/>
              </a:solidFill>
              <a:latin typeface="Arial" pitchFamily="34" charset="0"/>
              <a:cs typeface="Arial" pitchFamily="34" charset="0"/>
            </a:endParaRPr>
          </a:p>
          <a:p>
            <a:pPr algn="just"/>
            <a:r>
              <a:rPr lang="es-ES" dirty="0" smtClean="0">
                <a:solidFill>
                  <a:schemeClr val="tx1"/>
                </a:solidFill>
                <a:latin typeface="Arial" pitchFamily="34" charset="0"/>
                <a:cs typeface="Arial" pitchFamily="34" charset="0"/>
              </a:rPr>
              <a:t>Preparación para el desarrollo de actividades políticas en el ámbito internacional.</a:t>
            </a:r>
            <a:endParaRPr lang="es-PY" sz="3200" dirty="0" smtClean="0">
              <a:solidFill>
                <a:schemeClr val="tx1"/>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endParaRPr lang="es-PY" sz="2000" dirty="0" smtClean="0">
              <a:solidFill>
                <a:schemeClr val="tx1"/>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endParaRPr lang="es-PY" sz="2000" dirty="0" smtClean="0">
              <a:solidFill>
                <a:prstClr val="black"/>
              </a:solidFill>
              <a:latin typeface="Arial" pitchFamily="34" charset="0"/>
              <a:ea typeface="Times New Roman" pitchFamily="18"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928670"/>
            <a:ext cx="8229600" cy="5500726"/>
          </a:xfrm>
        </p:spPr>
        <p:txBody>
          <a:bodyPr>
            <a:normAutofit fontScale="25000" lnSpcReduction="20000"/>
          </a:bodyPr>
          <a:lstStyle/>
          <a:p>
            <a:pPr marL="0" lvl="0" indent="0" algn="ctr" eaLnBrk="0" fontAlgn="base" hangingPunct="0">
              <a:spcBef>
                <a:spcPct val="0"/>
              </a:spcBef>
              <a:spcAft>
                <a:spcPct val="0"/>
              </a:spcAft>
              <a:buClrTx/>
              <a:buSzTx/>
              <a:buNone/>
            </a:pPr>
            <a:r>
              <a:rPr lang="es-ES" sz="9600" b="1" dirty="0" smtClean="0">
                <a:latin typeface="Arial" pitchFamily="34" charset="0"/>
                <a:ea typeface="Times New Roman" pitchFamily="18" charset="0"/>
                <a:cs typeface="Arial" pitchFamily="34" charset="0"/>
              </a:rPr>
              <a:t>OBJETIVOS </a:t>
            </a:r>
            <a:r>
              <a:rPr lang="es-ES" sz="9600" b="1" dirty="0" smtClean="0">
                <a:latin typeface="Arial" pitchFamily="34" charset="0"/>
                <a:ea typeface="Times New Roman" pitchFamily="18" charset="0"/>
                <a:cs typeface="Arial" pitchFamily="34" charset="0"/>
              </a:rPr>
              <a:t>ESPECIFICOS</a:t>
            </a:r>
          </a:p>
          <a:p>
            <a:pPr marL="0" lvl="0" indent="0" eaLnBrk="0" fontAlgn="base" hangingPunct="0">
              <a:spcBef>
                <a:spcPct val="0"/>
              </a:spcBef>
              <a:spcAft>
                <a:spcPct val="0"/>
              </a:spcAft>
              <a:buClrTx/>
              <a:buSzTx/>
              <a:buNone/>
            </a:pPr>
            <a:endParaRPr lang="es-PY" sz="2800" dirty="0" smtClean="0">
              <a:latin typeface="Arial" pitchFamily="34" charset="0"/>
              <a:ea typeface="Times New Roman" pitchFamily="18" charset="0"/>
              <a:cs typeface="Arial" pitchFamily="34" charset="0"/>
            </a:endParaRPr>
          </a:p>
          <a:p>
            <a:pPr algn="just"/>
            <a:r>
              <a:rPr lang="es-ES" sz="4400" dirty="0" smtClean="0">
                <a:latin typeface="Arial" pitchFamily="34" charset="0"/>
                <a:cs typeface="Arial" pitchFamily="34" charset="0"/>
              </a:rPr>
              <a:t>El </a:t>
            </a:r>
            <a:r>
              <a:rPr lang="es-ES" sz="4400" dirty="0" smtClean="0">
                <a:latin typeface="Arial" pitchFamily="34" charset="0"/>
                <a:cs typeface="Arial" pitchFamily="34" charset="0"/>
              </a:rPr>
              <a:t>estudiante se formará para desarrollar actividades de inteligencia estratégica, sobre temas de política exterior, relaciones internacionales y seguridad internacional</a:t>
            </a:r>
            <a:r>
              <a:rPr lang="es-ES" sz="4400" dirty="0" smtClean="0">
                <a:latin typeface="Arial" pitchFamily="34" charset="0"/>
                <a:cs typeface="Arial" pitchFamily="34" charset="0"/>
              </a:rPr>
              <a:t>.</a:t>
            </a:r>
          </a:p>
          <a:p>
            <a:pPr algn="just">
              <a:buNone/>
            </a:pPr>
            <a:endParaRPr lang="es-PY" sz="4400" dirty="0" smtClean="0">
              <a:latin typeface="Arial" pitchFamily="34" charset="0"/>
              <a:cs typeface="Arial" pitchFamily="34" charset="0"/>
            </a:endParaRPr>
          </a:p>
          <a:p>
            <a:pPr algn="just"/>
            <a:r>
              <a:rPr lang="es-ES" sz="4400" dirty="0" smtClean="0">
                <a:latin typeface="Arial" pitchFamily="34" charset="0"/>
                <a:cs typeface="Arial" pitchFamily="34" charset="0"/>
              </a:rPr>
              <a:t>Podrá </a:t>
            </a:r>
            <a:r>
              <a:rPr lang="es-ES" sz="4400" dirty="0" smtClean="0">
                <a:latin typeface="Arial" pitchFamily="34" charset="0"/>
                <a:cs typeface="Arial" pitchFamily="34" charset="0"/>
              </a:rPr>
              <a:t>detectar y analizar un problema internacional, sus causas y posibles consecuencias, y plantear alternativas de solución</a:t>
            </a:r>
            <a:r>
              <a:rPr lang="es-ES" sz="4400" dirty="0" smtClean="0">
                <a:latin typeface="Arial" pitchFamily="34" charset="0"/>
                <a:cs typeface="Arial" pitchFamily="34" charset="0"/>
              </a:rPr>
              <a:t>.</a:t>
            </a:r>
          </a:p>
          <a:p>
            <a:pPr algn="just"/>
            <a:endParaRPr lang="es-PY" sz="4400" dirty="0" smtClean="0">
              <a:latin typeface="Arial" pitchFamily="34" charset="0"/>
              <a:cs typeface="Arial" pitchFamily="34" charset="0"/>
            </a:endParaRPr>
          </a:p>
          <a:p>
            <a:pPr algn="just"/>
            <a:r>
              <a:rPr lang="es-ES" sz="4400" dirty="0" smtClean="0">
                <a:latin typeface="Arial" pitchFamily="34" charset="0"/>
                <a:cs typeface="Arial" pitchFamily="34" charset="0"/>
              </a:rPr>
              <a:t>Fomentará </a:t>
            </a:r>
            <a:r>
              <a:rPr lang="es-ES" sz="4400" dirty="0" smtClean="0">
                <a:latin typeface="Arial" pitchFamily="34" charset="0"/>
                <a:cs typeface="Arial" pitchFamily="34" charset="0"/>
              </a:rPr>
              <a:t>la aproximación y la comunicación con los diferentes actores de la sociedad internacional</a:t>
            </a:r>
            <a:r>
              <a:rPr lang="es-ES" sz="4400" dirty="0" smtClean="0">
                <a:latin typeface="Arial" pitchFamily="34" charset="0"/>
                <a:cs typeface="Arial" pitchFamily="34" charset="0"/>
              </a:rPr>
              <a:t>.</a:t>
            </a:r>
          </a:p>
          <a:p>
            <a:pPr algn="just"/>
            <a:endParaRPr lang="es-PY" sz="4400" dirty="0" smtClean="0">
              <a:latin typeface="Arial" pitchFamily="34" charset="0"/>
              <a:cs typeface="Arial" pitchFamily="34" charset="0"/>
            </a:endParaRPr>
          </a:p>
          <a:p>
            <a:pPr algn="just"/>
            <a:r>
              <a:rPr lang="es-ES" sz="4400" dirty="0" smtClean="0">
                <a:latin typeface="Arial" pitchFamily="34" charset="0"/>
                <a:cs typeface="Arial" pitchFamily="34" charset="0"/>
              </a:rPr>
              <a:t>Estará </a:t>
            </a:r>
            <a:r>
              <a:rPr lang="es-ES" sz="4400" dirty="0" smtClean="0">
                <a:latin typeface="Arial" pitchFamily="34" charset="0"/>
                <a:cs typeface="Arial" pitchFamily="34" charset="0"/>
              </a:rPr>
              <a:t>capacitado para desempeñar actividades de representación del país en foros internacionales de carácter gubernamental y no gubernamental. </a:t>
            </a:r>
            <a:endParaRPr lang="es-ES" sz="4400" dirty="0" smtClean="0">
              <a:latin typeface="Arial" pitchFamily="34" charset="0"/>
              <a:cs typeface="Arial" pitchFamily="34" charset="0"/>
            </a:endParaRPr>
          </a:p>
          <a:p>
            <a:pPr algn="just"/>
            <a:endParaRPr lang="es-PY" sz="4400" dirty="0" smtClean="0">
              <a:latin typeface="Arial" pitchFamily="34" charset="0"/>
              <a:cs typeface="Arial" pitchFamily="34" charset="0"/>
            </a:endParaRPr>
          </a:p>
          <a:p>
            <a:pPr algn="just"/>
            <a:r>
              <a:rPr lang="es-ES" sz="4400" dirty="0" smtClean="0">
                <a:latin typeface="Arial" pitchFamily="34" charset="0"/>
                <a:cs typeface="Arial" pitchFamily="34" charset="0"/>
              </a:rPr>
              <a:t>Podrá </a:t>
            </a:r>
            <a:r>
              <a:rPr lang="es-ES" sz="4400" dirty="0" smtClean="0">
                <a:latin typeface="Arial" pitchFamily="34" charset="0"/>
                <a:cs typeface="Arial" pitchFamily="34" charset="0"/>
              </a:rPr>
              <a:t>desarrollar actividades públicas y privadas en el campo de las relaciones </a:t>
            </a:r>
            <a:r>
              <a:rPr lang="es-ES" sz="4400" dirty="0" smtClean="0">
                <a:latin typeface="Arial" pitchFamily="34" charset="0"/>
                <a:cs typeface="Arial" pitchFamily="34" charset="0"/>
              </a:rPr>
              <a:t>comerciales externas</a:t>
            </a:r>
            <a:r>
              <a:rPr lang="es-ES" sz="4400" dirty="0" smtClean="0">
                <a:latin typeface="Arial" pitchFamily="34" charset="0"/>
                <a:cs typeface="Arial" pitchFamily="34" charset="0"/>
              </a:rPr>
              <a:t>. </a:t>
            </a:r>
            <a:endParaRPr lang="es-ES" sz="4400" dirty="0" smtClean="0">
              <a:latin typeface="Arial" pitchFamily="34" charset="0"/>
              <a:cs typeface="Arial" pitchFamily="34" charset="0"/>
            </a:endParaRPr>
          </a:p>
          <a:p>
            <a:pPr algn="just"/>
            <a:endParaRPr lang="es-ES" sz="4400" dirty="0" smtClean="0">
              <a:latin typeface="Arial" pitchFamily="34" charset="0"/>
              <a:cs typeface="Arial" pitchFamily="34" charset="0"/>
            </a:endParaRPr>
          </a:p>
          <a:p>
            <a:pPr algn="just"/>
            <a:r>
              <a:rPr lang="es-ES" sz="4400" dirty="0" smtClean="0">
                <a:latin typeface="Arial" pitchFamily="34" charset="0"/>
                <a:cs typeface="Arial" pitchFamily="34" charset="0"/>
              </a:rPr>
              <a:t>Diseñará </a:t>
            </a:r>
            <a:r>
              <a:rPr lang="es-ES" sz="4400" dirty="0" smtClean="0">
                <a:latin typeface="Arial" pitchFamily="34" charset="0"/>
                <a:cs typeface="Arial" pitchFamily="34" charset="0"/>
              </a:rPr>
              <a:t>y evaluará planes, programas y proyectos sectoriales vinculados con la cooperación técnica internacional</a:t>
            </a:r>
            <a:r>
              <a:rPr lang="es-ES" sz="4400" dirty="0" smtClean="0">
                <a:latin typeface="Arial" pitchFamily="34" charset="0"/>
                <a:cs typeface="Arial" pitchFamily="34" charset="0"/>
              </a:rPr>
              <a:t>.</a:t>
            </a:r>
          </a:p>
          <a:p>
            <a:pPr algn="just"/>
            <a:endParaRPr lang="es-PY" sz="4400" dirty="0" smtClean="0">
              <a:latin typeface="Arial" pitchFamily="34" charset="0"/>
              <a:cs typeface="Arial" pitchFamily="34" charset="0"/>
            </a:endParaRPr>
          </a:p>
          <a:p>
            <a:pPr algn="just"/>
            <a:r>
              <a:rPr lang="es-ES" sz="4400" dirty="0" smtClean="0">
                <a:latin typeface="Arial" pitchFamily="34" charset="0"/>
                <a:cs typeface="Arial" pitchFamily="34" charset="0"/>
              </a:rPr>
              <a:t>Asesorará </a:t>
            </a:r>
            <a:r>
              <a:rPr lang="es-ES" sz="4400" dirty="0" smtClean="0">
                <a:latin typeface="Arial" pitchFamily="34" charset="0"/>
                <a:cs typeface="Arial" pitchFamily="34" charset="0"/>
              </a:rPr>
              <a:t>y brindará apoyo en los procesos de elaboración y sanción de las leyes, en temas relativos a la política exterior y las relaciones </a:t>
            </a:r>
            <a:r>
              <a:rPr lang="es-ES" sz="4400" dirty="0" smtClean="0">
                <a:latin typeface="Arial" pitchFamily="34" charset="0"/>
                <a:cs typeface="Arial" pitchFamily="34" charset="0"/>
              </a:rPr>
              <a:t>internacionales.</a:t>
            </a:r>
          </a:p>
          <a:p>
            <a:pPr algn="just"/>
            <a:endParaRPr lang="es-ES" sz="4400" dirty="0" smtClean="0">
              <a:latin typeface="Arial" pitchFamily="34" charset="0"/>
              <a:cs typeface="Arial" pitchFamily="34" charset="0"/>
            </a:endParaRPr>
          </a:p>
          <a:p>
            <a:pPr algn="just"/>
            <a:r>
              <a:rPr lang="es-ES" sz="4400" dirty="0" smtClean="0">
                <a:latin typeface="Arial" pitchFamily="34" charset="0"/>
                <a:cs typeface="Arial" pitchFamily="34" charset="0"/>
              </a:rPr>
              <a:t>Desarrollará </a:t>
            </a:r>
            <a:r>
              <a:rPr lang="es-ES" sz="4400" dirty="0" smtClean="0">
                <a:latin typeface="Arial" pitchFamily="34" charset="0"/>
                <a:cs typeface="Arial" pitchFamily="34" charset="0"/>
              </a:rPr>
              <a:t>actividades de investigación en el campo de las Relaciones Internacionales en instituciones públicas y privadas, del país o del </a:t>
            </a:r>
            <a:r>
              <a:rPr lang="es-ES" sz="4400" dirty="0" smtClean="0">
                <a:latin typeface="Arial" pitchFamily="34" charset="0"/>
                <a:cs typeface="Arial" pitchFamily="34" charset="0"/>
              </a:rPr>
              <a:t>exterior</a:t>
            </a:r>
          </a:p>
          <a:p>
            <a:pPr algn="just"/>
            <a:endParaRPr lang="es-ES" sz="4400" dirty="0" smtClean="0">
              <a:latin typeface="Arial" pitchFamily="34" charset="0"/>
              <a:cs typeface="Arial" pitchFamily="34" charset="0"/>
            </a:endParaRPr>
          </a:p>
          <a:p>
            <a:pPr algn="just"/>
            <a:r>
              <a:rPr lang="es-ES" sz="4400" dirty="0" smtClean="0">
                <a:latin typeface="Arial" pitchFamily="34" charset="0"/>
                <a:cs typeface="Arial" pitchFamily="34" charset="0"/>
              </a:rPr>
              <a:t>Realizará </a:t>
            </a:r>
            <a:r>
              <a:rPr lang="es-ES" sz="4400" dirty="0" smtClean="0">
                <a:latin typeface="Arial" pitchFamily="34" charset="0"/>
                <a:cs typeface="Arial" pitchFamily="34" charset="0"/>
              </a:rPr>
              <a:t>tareas de asesoramiento en los medios de comunicación visuales, orales y escritos, sobre temas vinculados a las relaciones </a:t>
            </a:r>
            <a:r>
              <a:rPr lang="es-ES" sz="4400" dirty="0" smtClean="0">
                <a:latin typeface="Arial" pitchFamily="34" charset="0"/>
                <a:cs typeface="Arial" pitchFamily="34" charset="0"/>
              </a:rPr>
              <a:t>internacionales.</a:t>
            </a:r>
          </a:p>
          <a:p>
            <a:pPr algn="just"/>
            <a:endParaRPr lang="es-ES" sz="4400" dirty="0" smtClean="0">
              <a:latin typeface="Arial" pitchFamily="34" charset="0"/>
              <a:cs typeface="Arial" pitchFamily="34" charset="0"/>
            </a:endParaRPr>
          </a:p>
          <a:p>
            <a:pPr algn="just"/>
            <a:r>
              <a:rPr lang="es-ES" sz="4400" dirty="0" smtClean="0">
                <a:latin typeface="Arial" pitchFamily="34" charset="0"/>
                <a:cs typeface="Arial" pitchFamily="34" charset="0"/>
              </a:rPr>
              <a:t>Realizará </a:t>
            </a:r>
            <a:r>
              <a:rPr lang="es-ES" sz="4400" dirty="0" smtClean="0">
                <a:latin typeface="Arial" pitchFamily="34" charset="0"/>
                <a:cs typeface="Arial" pitchFamily="34" charset="0"/>
              </a:rPr>
              <a:t>actividades de consultoría privada sobre la situación internacional para la </a:t>
            </a:r>
            <a:r>
              <a:rPr lang="es-ES" sz="4400" dirty="0" smtClean="0">
                <a:latin typeface="Arial" pitchFamily="34" charset="0"/>
                <a:cs typeface="Arial" pitchFamily="34" charset="0"/>
              </a:rPr>
              <a:t>toma de decisiones.</a:t>
            </a:r>
          </a:p>
          <a:p>
            <a:pPr algn="just"/>
            <a:endParaRPr lang="es-ES" sz="4400" dirty="0" smtClean="0">
              <a:latin typeface="Arial" pitchFamily="34" charset="0"/>
              <a:cs typeface="Arial" pitchFamily="34" charset="0"/>
            </a:endParaRPr>
          </a:p>
          <a:p>
            <a:pPr algn="just"/>
            <a:r>
              <a:rPr lang="es-ES" sz="4400" dirty="0" smtClean="0">
                <a:latin typeface="Arial" pitchFamily="34" charset="0"/>
                <a:cs typeface="Arial" pitchFamily="34" charset="0"/>
              </a:rPr>
              <a:t>Desarrollará </a:t>
            </a:r>
            <a:r>
              <a:rPr lang="es-ES" sz="4400" dirty="0" smtClean="0">
                <a:latin typeface="Arial" pitchFamily="34" charset="0"/>
                <a:cs typeface="Arial" pitchFamily="34" charset="0"/>
              </a:rPr>
              <a:t>actividades políticas en el ámbito de los partidos políticos, instituciones sectoriales y organizaciones no </a:t>
            </a:r>
            <a:r>
              <a:rPr lang="es-ES" sz="4400" dirty="0" smtClean="0">
                <a:latin typeface="Arial" pitchFamily="34" charset="0"/>
                <a:cs typeface="Arial" pitchFamily="34" charset="0"/>
              </a:rPr>
              <a:t>gubernamentales</a:t>
            </a:r>
          </a:p>
          <a:p>
            <a:pPr algn="just">
              <a:buNone/>
            </a:pPr>
            <a:r>
              <a:rPr lang="es-ES" sz="4400" dirty="0" smtClean="0">
                <a:latin typeface="Arial" pitchFamily="34" charset="0"/>
                <a:cs typeface="Arial" pitchFamily="34" charset="0"/>
              </a:rPr>
              <a:t>.</a:t>
            </a:r>
            <a:endParaRPr lang="es-PY" sz="4400" dirty="0" smtClean="0">
              <a:latin typeface="Arial" pitchFamily="34" charset="0"/>
              <a:cs typeface="Arial" pitchFamily="34" charset="0"/>
            </a:endParaRPr>
          </a:p>
          <a:p>
            <a:pPr algn="just"/>
            <a:r>
              <a:rPr lang="es-ES" sz="4400" dirty="0" smtClean="0">
                <a:latin typeface="Arial" pitchFamily="34" charset="0"/>
                <a:cs typeface="Arial" pitchFamily="34" charset="0"/>
              </a:rPr>
              <a:t>Participará </a:t>
            </a:r>
            <a:r>
              <a:rPr lang="es-ES" sz="4400" dirty="0" smtClean="0">
                <a:latin typeface="Arial" pitchFamily="34" charset="0"/>
                <a:cs typeface="Arial" pitchFamily="34" charset="0"/>
              </a:rPr>
              <a:t>en la administración de instituciones de carácter internacional. </a:t>
            </a:r>
            <a:endParaRPr lang="es-PY" sz="4400" dirty="0" smtClean="0">
              <a:latin typeface="Arial" pitchFamily="34" charset="0"/>
              <a:cs typeface="Arial" pitchFamily="34" charset="0"/>
            </a:endParaRPr>
          </a:p>
          <a:p>
            <a:pPr marL="0" lvl="0" indent="0" algn="just" eaLnBrk="0" fontAlgn="base" hangingPunct="0">
              <a:spcBef>
                <a:spcPct val="0"/>
              </a:spcBef>
              <a:spcAft>
                <a:spcPct val="0"/>
              </a:spcAft>
              <a:buClrTx/>
              <a:buSzTx/>
              <a:buFontTx/>
              <a:buChar char="•"/>
            </a:pPr>
            <a:endParaRPr lang="es-PY" sz="4400" dirty="0" smtClean="0">
              <a:latin typeface="Arial" pitchFamily="34" charset="0"/>
              <a:ea typeface="Times New Roman" pitchFamily="18" charset="0"/>
              <a:cs typeface="Arial" pitchFamily="34" charset="0"/>
            </a:endParaRPr>
          </a:p>
          <a:p>
            <a:pPr>
              <a:buNone/>
            </a:pPr>
            <a:endParaRPr lang="es-PY" sz="29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142984"/>
            <a:ext cx="9144000" cy="849463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1" algn="ctr"/>
            <a:r>
              <a:rPr lang="es-ES" sz="2400" b="1" dirty="0" smtClean="0">
                <a:latin typeface="Arial" pitchFamily="34" charset="0"/>
                <a:cs typeface="Arial" pitchFamily="34" charset="0"/>
              </a:rPr>
              <a:t>PERFIL </a:t>
            </a:r>
            <a:r>
              <a:rPr lang="es-ES" sz="2400" b="1" dirty="0" smtClean="0">
                <a:latin typeface="Arial" pitchFamily="34" charset="0"/>
                <a:cs typeface="Arial" pitchFamily="34" charset="0"/>
              </a:rPr>
              <a:t>DEL EGRESADO</a:t>
            </a:r>
            <a:endParaRPr lang="es-PY" sz="2400" b="1" dirty="0" smtClean="0">
              <a:latin typeface="Arial" pitchFamily="34" charset="0"/>
              <a:cs typeface="Arial" pitchFamily="34" charset="0"/>
            </a:endParaRPr>
          </a:p>
          <a:p>
            <a:pPr algn="just"/>
            <a:r>
              <a:rPr lang="es-ES" dirty="0" smtClean="0">
                <a:latin typeface="Arial" pitchFamily="34" charset="0"/>
                <a:cs typeface="Arial" pitchFamily="34" charset="0"/>
              </a:rPr>
              <a:t>La carrera de Relaciones Internacionales forma egresados, con sólidos conocimientos en el marco de la relaciones internacionales:- Los egresados poseen habilidad para enfrentar conflictos y generar soluciones con una vocación mediadora.-  Tienen capacidad  para trabajar en equipo y vocación de servicio, que podrán ser desarrolladas tanto en la función publica como en la actividad privada.-  Se encuentran altamente preparados para ejercer y desarrollar las Relaciones Internacionales en forma profesional en los </a:t>
            </a:r>
            <a:r>
              <a:rPr lang="es-ES" dirty="0" err="1" smtClean="0">
                <a:latin typeface="Arial" pitchFamily="34" charset="0"/>
                <a:cs typeface="Arial" pitchFamily="34" charset="0"/>
              </a:rPr>
              <a:t>sgtes</a:t>
            </a:r>
            <a:r>
              <a:rPr lang="es-ES" dirty="0" smtClean="0">
                <a:latin typeface="Arial" pitchFamily="34" charset="0"/>
                <a:cs typeface="Arial" pitchFamily="34" charset="0"/>
              </a:rPr>
              <a:t>. Ámbitos: </a:t>
            </a:r>
            <a:endParaRPr lang="es-ES" dirty="0" smtClean="0">
              <a:latin typeface="Arial" pitchFamily="34" charset="0"/>
              <a:cs typeface="Arial" pitchFamily="34" charset="0"/>
            </a:endParaRPr>
          </a:p>
          <a:p>
            <a:pPr algn="just"/>
            <a:endParaRPr lang="es-PY" dirty="0" smtClean="0">
              <a:latin typeface="Arial" pitchFamily="34" charset="0"/>
              <a:cs typeface="Arial" pitchFamily="34" charset="0"/>
            </a:endParaRPr>
          </a:p>
          <a:p>
            <a:pPr algn="just"/>
            <a:r>
              <a:rPr lang="es-ES" dirty="0" smtClean="0">
                <a:latin typeface="Arial" pitchFamily="34" charset="0"/>
                <a:cs typeface="Arial" pitchFamily="34" charset="0"/>
              </a:rPr>
              <a:t>-Ministerio de Relaciones </a:t>
            </a:r>
            <a:r>
              <a:rPr lang="es-ES" dirty="0" smtClean="0">
                <a:latin typeface="Arial" pitchFamily="34" charset="0"/>
                <a:cs typeface="Arial" pitchFamily="34" charset="0"/>
              </a:rPr>
              <a:t>Exteriores</a:t>
            </a:r>
          </a:p>
          <a:p>
            <a:pPr algn="just">
              <a:buFontTx/>
              <a:buChar char="-"/>
            </a:pPr>
            <a:r>
              <a:rPr lang="es-ES" dirty="0" smtClean="0">
                <a:latin typeface="Arial" pitchFamily="34" charset="0"/>
                <a:cs typeface="Arial" pitchFamily="34" charset="0"/>
              </a:rPr>
              <a:t>Embajadas</a:t>
            </a:r>
          </a:p>
          <a:p>
            <a:pPr algn="just">
              <a:buFontTx/>
              <a:buChar char="-"/>
            </a:pPr>
            <a:r>
              <a:rPr lang="es-ES" dirty="0" smtClean="0">
                <a:latin typeface="Arial" pitchFamily="34" charset="0"/>
                <a:cs typeface="Arial" pitchFamily="34" charset="0"/>
              </a:rPr>
              <a:t>Consulados</a:t>
            </a:r>
          </a:p>
          <a:p>
            <a:pPr algn="just">
              <a:buFontTx/>
              <a:buChar char="-"/>
            </a:pPr>
            <a:r>
              <a:rPr lang="es-ES" dirty="0" smtClean="0">
                <a:latin typeface="Arial" pitchFamily="34" charset="0"/>
                <a:cs typeface="Arial" pitchFamily="34" charset="0"/>
              </a:rPr>
              <a:t>Oficinas </a:t>
            </a:r>
            <a:r>
              <a:rPr lang="es-ES" dirty="0" smtClean="0">
                <a:latin typeface="Arial" pitchFamily="34" charset="0"/>
                <a:cs typeface="Arial" pitchFamily="34" charset="0"/>
              </a:rPr>
              <a:t>Técnicas y Comerciales</a:t>
            </a:r>
            <a:r>
              <a:rPr lang="es-ES" dirty="0" smtClean="0">
                <a:latin typeface="Arial" pitchFamily="34" charset="0"/>
                <a:cs typeface="Arial" pitchFamily="34" charset="0"/>
              </a:rPr>
              <a:t>.</a:t>
            </a:r>
            <a:endParaRPr lang="es-ES" dirty="0" smtClean="0">
              <a:latin typeface="Arial" pitchFamily="34" charset="0"/>
              <a:cs typeface="Arial" pitchFamily="34" charset="0"/>
            </a:endParaRPr>
          </a:p>
          <a:p>
            <a:pPr algn="just">
              <a:buFontTx/>
              <a:buChar char="-"/>
            </a:pPr>
            <a:r>
              <a:rPr lang="es-ES" dirty="0" smtClean="0">
                <a:latin typeface="Arial" pitchFamily="34" charset="0"/>
                <a:cs typeface="Arial" pitchFamily="34" charset="0"/>
              </a:rPr>
              <a:t>Dirección </a:t>
            </a:r>
            <a:r>
              <a:rPr lang="es-ES" dirty="0" smtClean="0">
                <a:latin typeface="Arial" pitchFamily="34" charset="0"/>
                <a:cs typeface="Arial" pitchFamily="34" charset="0"/>
              </a:rPr>
              <a:t>General de Asuntos Internacionales de cualquier Secretaría de Estado. </a:t>
            </a:r>
            <a:br>
              <a:rPr lang="es-ES" dirty="0" smtClean="0">
                <a:latin typeface="Arial" pitchFamily="34" charset="0"/>
                <a:cs typeface="Arial" pitchFamily="34" charset="0"/>
              </a:rPr>
            </a:br>
            <a:r>
              <a:rPr lang="es-ES" dirty="0" smtClean="0">
                <a:latin typeface="Arial" pitchFamily="34" charset="0"/>
                <a:cs typeface="Arial" pitchFamily="34" charset="0"/>
              </a:rPr>
              <a:t>-En el poder legislativo que requiere de especialistas en el área internacional en virtud </a:t>
            </a:r>
            <a:r>
              <a:rPr lang="es-ES" dirty="0" smtClean="0">
                <a:latin typeface="Arial" pitchFamily="34" charset="0"/>
                <a:cs typeface="Arial" pitchFamily="34" charset="0"/>
              </a:rPr>
              <a:t>  de </a:t>
            </a:r>
            <a:r>
              <a:rPr lang="es-ES" dirty="0" smtClean="0">
                <a:latin typeface="Arial" pitchFamily="34" charset="0"/>
                <a:cs typeface="Arial" pitchFamily="34" charset="0"/>
              </a:rPr>
              <a:t>su creciente participación en el análisis de la política exterior</a:t>
            </a:r>
            <a:r>
              <a:rPr lang="es-ES" dirty="0" smtClean="0">
                <a:latin typeface="Arial" pitchFamily="34" charset="0"/>
                <a:cs typeface="Arial" pitchFamily="34" charset="0"/>
              </a:rPr>
              <a:t>.</a:t>
            </a:r>
          </a:p>
          <a:p>
            <a:pPr algn="just">
              <a:buFontTx/>
              <a:buChar char="-"/>
            </a:pPr>
            <a:r>
              <a:rPr lang="es-ES" dirty="0" smtClean="0">
                <a:latin typeface="Arial" pitchFamily="34" charset="0"/>
                <a:cs typeface="Arial" pitchFamily="34" charset="0"/>
              </a:rPr>
              <a:t> Los </a:t>
            </a:r>
            <a:r>
              <a:rPr lang="es-ES" dirty="0" smtClean="0">
                <a:latin typeface="Arial" pitchFamily="34" charset="0"/>
                <a:cs typeface="Arial" pitchFamily="34" charset="0"/>
              </a:rPr>
              <a:t>partidos políticos necesitan contar con los servicios de internacionalistas.</a:t>
            </a:r>
            <a:br>
              <a:rPr lang="es-ES" dirty="0" smtClean="0">
                <a:latin typeface="Arial" pitchFamily="34" charset="0"/>
                <a:cs typeface="Arial" pitchFamily="34" charset="0"/>
              </a:rPr>
            </a:br>
            <a:r>
              <a:rPr lang="es-ES" dirty="0" smtClean="0">
                <a:latin typeface="Arial" pitchFamily="34" charset="0"/>
                <a:cs typeface="Arial" pitchFamily="34" charset="0"/>
              </a:rPr>
              <a:t>-Organizaciones no gubernamentales con proyección hacia el exterior</a:t>
            </a:r>
            <a:r>
              <a:rPr lang="es-ES" dirty="0" smtClean="0">
                <a:latin typeface="Arial" pitchFamily="34" charset="0"/>
                <a:cs typeface="Arial" pitchFamily="34" charset="0"/>
              </a:rPr>
              <a:t>.</a:t>
            </a:r>
          </a:p>
          <a:p>
            <a:pPr algn="just">
              <a:buFontTx/>
              <a:buChar char="-"/>
            </a:pPr>
            <a:r>
              <a:rPr lang="es-ES" dirty="0" smtClean="0">
                <a:latin typeface="Arial" pitchFamily="34" charset="0"/>
                <a:cs typeface="Arial" pitchFamily="34" charset="0"/>
              </a:rPr>
              <a:t>Organismos </a:t>
            </a:r>
            <a:r>
              <a:rPr lang="es-ES" dirty="0" smtClean="0">
                <a:latin typeface="Arial" pitchFamily="34" charset="0"/>
                <a:cs typeface="Arial" pitchFamily="34" charset="0"/>
              </a:rPr>
              <a:t>internacionales públicos y privados en los que participa nuestro país.</a:t>
            </a:r>
            <a:br>
              <a:rPr lang="es-ES" dirty="0" smtClean="0">
                <a:latin typeface="Arial" pitchFamily="34" charset="0"/>
                <a:cs typeface="Arial" pitchFamily="34" charset="0"/>
              </a:rPr>
            </a:br>
            <a:r>
              <a:rPr lang="es-ES" dirty="0" smtClean="0">
                <a:latin typeface="Arial" pitchFamily="34" charset="0"/>
                <a:cs typeface="Arial" pitchFamily="34" charset="0"/>
              </a:rPr>
              <a:t>-Administración pública</a:t>
            </a:r>
            <a:r>
              <a:rPr lang="es-ES" dirty="0" smtClean="0">
                <a:latin typeface="Arial" pitchFamily="34" charset="0"/>
                <a:cs typeface="Arial" pitchFamily="34" charset="0"/>
              </a:rPr>
              <a:t>.</a:t>
            </a:r>
          </a:p>
          <a:p>
            <a:pPr algn="just">
              <a:buFontTx/>
              <a:buChar char="-"/>
            </a:pPr>
            <a:r>
              <a:rPr lang="es-ES" dirty="0" smtClean="0">
                <a:latin typeface="Arial" pitchFamily="34" charset="0"/>
                <a:cs typeface="Arial" pitchFamily="34" charset="0"/>
              </a:rPr>
              <a:t>Instituciones </a:t>
            </a:r>
            <a:r>
              <a:rPr lang="es-ES" dirty="0" smtClean="0">
                <a:latin typeface="Arial" pitchFamily="34" charset="0"/>
                <a:cs typeface="Arial" pitchFamily="34" charset="0"/>
              </a:rPr>
              <a:t>bancarias y financieras</a:t>
            </a:r>
            <a:r>
              <a:rPr lang="es-ES" dirty="0" smtClean="0">
                <a:latin typeface="Arial" pitchFamily="34" charset="0"/>
                <a:cs typeface="Arial" pitchFamily="34" charset="0"/>
              </a:rPr>
              <a:t>.</a:t>
            </a:r>
          </a:p>
          <a:p>
            <a:pPr algn="just">
              <a:buFontTx/>
              <a:buChar char="-"/>
            </a:pPr>
            <a:r>
              <a:rPr lang="es-ES" dirty="0" smtClean="0">
                <a:latin typeface="Arial" pitchFamily="34" charset="0"/>
                <a:cs typeface="Arial" pitchFamily="34" charset="0"/>
              </a:rPr>
              <a:t>Banca </a:t>
            </a:r>
            <a:r>
              <a:rPr lang="es-ES" dirty="0" smtClean="0">
                <a:latin typeface="Arial" pitchFamily="34" charset="0"/>
                <a:cs typeface="Arial" pitchFamily="34" charset="0"/>
              </a:rPr>
              <a:t>Central</a:t>
            </a:r>
            <a:r>
              <a:rPr lang="es-ES" dirty="0" smtClean="0">
                <a:latin typeface="Arial" pitchFamily="34" charset="0"/>
                <a:cs typeface="Arial" pitchFamily="34" charset="0"/>
              </a:rPr>
              <a:t>.</a:t>
            </a:r>
          </a:p>
          <a:p>
            <a:pPr algn="just">
              <a:buFontTx/>
              <a:buChar char="-"/>
            </a:pPr>
            <a:r>
              <a:rPr lang="es-ES" dirty="0" smtClean="0">
                <a:latin typeface="Arial" pitchFamily="34" charset="0"/>
                <a:cs typeface="Arial" pitchFamily="34" charset="0"/>
              </a:rPr>
              <a:t>Agencias </a:t>
            </a:r>
            <a:r>
              <a:rPr lang="es-ES" dirty="0" smtClean="0">
                <a:latin typeface="Arial" pitchFamily="34" charset="0"/>
                <a:cs typeface="Arial" pitchFamily="34" charset="0"/>
              </a:rPr>
              <a:t>de importación y exportaciones</a:t>
            </a:r>
            <a:r>
              <a:rPr lang="es-ES" dirty="0" smtClean="0">
                <a:latin typeface="Arial" pitchFamily="34" charset="0"/>
                <a:cs typeface="Arial" pitchFamily="34" charset="0"/>
              </a:rPr>
              <a:t>.</a:t>
            </a:r>
          </a:p>
          <a:p>
            <a:pPr algn="just">
              <a:buFontTx/>
              <a:buChar char="-"/>
            </a:pPr>
            <a:r>
              <a:rPr lang="es-ES" dirty="0" smtClean="0">
                <a:latin typeface="Arial" pitchFamily="34" charset="0"/>
                <a:cs typeface="Arial" pitchFamily="34" charset="0"/>
              </a:rPr>
              <a:t>Compañías </a:t>
            </a:r>
            <a:r>
              <a:rPr lang="es-ES" dirty="0" smtClean="0">
                <a:latin typeface="Arial" pitchFamily="34" charset="0"/>
                <a:cs typeface="Arial" pitchFamily="34" charset="0"/>
              </a:rPr>
              <a:t>de leasing y seguros</a:t>
            </a:r>
            <a:r>
              <a:rPr lang="es-ES" dirty="0" smtClean="0">
                <a:latin typeface="Arial" pitchFamily="34" charset="0"/>
                <a:cs typeface="Arial" pitchFamily="34" charset="0"/>
              </a:rPr>
              <a:t>.</a:t>
            </a:r>
          </a:p>
          <a:p>
            <a:pPr algn="just">
              <a:buFontTx/>
              <a:buChar char="-"/>
            </a:pPr>
            <a:r>
              <a:rPr lang="es-ES" dirty="0" smtClean="0">
                <a:latin typeface="Arial" pitchFamily="34" charset="0"/>
                <a:cs typeface="Arial" pitchFamily="34" charset="0"/>
              </a:rPr>
              <a:t>Empresas </a:t>
            </a:r>
            <a:r>
              <a:rPr lang="es-ES" dirty="0" smtClean="0">
                <a:latin typeface="Arial" pitchFamily="34" charset="0"/>
                <a:cs typeface="Arial" pitchFamily="34" charset="0"/>
              </a:rPr>
              <a:t>extranjeras</a:t>
            </a:r>
            <a:r>
              <a:rPr lang="es-ES" dirty="0" smtClean="0">
                <a:latin typeface="Arial" pitchFamily="34" charset="0"/>
                <a:cs typeface="Arial" pitchFamily="34" charset="0"/>
              </a:rPr>
              <a:t>.</a:t>
            </a:r>
          </a:p>
          <a:p>
            <a:pPr algn="just">
              <a:buFontTx/>
              <a:buChar char="-"/>
            </a:pPr>
            <a:r>
              <a:rPr lang="es-ES" dirty="0" smtClean="0">
                <a:latin typeface="Arial" pitchFamily="34" charset="0"/>
                <a:cs typeface="Arial" pitchFamily="34" charset="0"/>
              </a:rPr>
              <a:t>Empresas </a:t>
            </a:r>
            <a:r>
              <a:rPr lang="es-ES" dirty="0" smtClean="0">
                <a:latin typeface="Arial" pitchFamily="34" charset="0"/>
                <a:cs typeface="Arial" pitchFamily="34" charset="0"/>
              </a:rPr>
              <a:t>nacionales vinculadas con el exterior</a:t>
            </a:r>
            <a:r>
              <a:rPr lang="es-ES" dirty="0" smtClean="0">
                <a:latin typeface="Arial" pitchFamily="34" charset="0"/>
                <a:cs typeface="Arial" pitchFamily="34" charset="0"/>
              </a:rPr>
              <a:t>.</a:t>
            </a:r>
          </a:p>
          <a:p>
            <a:pPr algn="just">
              <a:buFontTx/>
              <a:buChar char="-"/>
            </a:pPr>
            <a:r>
              <a:rPr lang="es-ES" dirty="0" smtClean="0">
                <a:latin typeface="Arial" pitchFamily="34" charset="0"/>
                <a:cs typeface="Arial" pitchFamily="34" charset="0"/>
              </a:rPr>
              <a:t>En </a:t>
            </a:r>
            <a:r>
              <a:rPr lang="es-ES" dirty="0" smtClean="0">
                <a:latin typeface="Arial" pitchFamily="34" charset="0"/>
                <a:cs typeface="Arial" pitchFamily="34" charset="0"/>
              </a:rPr>
              <a:t>el sector académico, en docencia y la investigación</a:t>
            </a:r>
            <a:r>
              <a:rPr lang="es-ES" dirty="0" smtClean="0">
                <a:latin typeface="Arial" pitchFamily="34" charset="0"/>
                <a:cs typeface="Arial" pitchFamily="34" charset="0"/>
              </a:rPr>
              <a:t>.</a:t>
            </a:r>
          </a:p>
          <a:p>
            <a:pPr algn="just">
              <a:buFontTx/>
              <a:buChar char="-"/>
            </a:pPr>
            <a:r>
              <a:rPr lang="es-ES" dirty="0" smtClean="0">
                <a:latin typeface="Arial" pitchFamily="34" charset="0"/>
                <a:cs typeface="Arial" pitchFamily="34" charset="0"/>
              </a:rPr>
              <a:t> Medios </a:t>
            </a:r>
            <a:r>
              <a:rPr lang="es-ES" dirty="0" smtClean="0">
                <a:latin typeface="Arial" pitchFamily="34" charset="0"/>
                <a:cs typeface="Arial" pitchFamily="34" charset="0"/>
              </a:rPr>
              <a:t>de </a:t>
            </a:r>
            <a:r>
              <a:rPr lang="es-ES" dirty="0" smtClean="0">
                <a:latin typeface="Arial" pitchFamily="34" charset="0"/>
                <a:cs typeface="Arial" pitchFamily="34" charset="0"/>
              </a:rPr>
              <a:t>comunicación</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Y"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1142974"/>
          <a:ext cx="9144000" cy="5286421"/>
        </p:xfrm>
        <a:graphic>
          <a:graphicData uri="http://schemas.openxmlformats.org/drawingml/2006/table">
            <a:tbl>
              <a:tblPr/>
              <a:tblGrid>
                <a:gridCol w="3180523"/>
                <a:gridCol w="1095844"/>
                <a:gridCol w="176365"/>
                <a:gridCol w="3333978"/>
                <a:gridCol w="1357290"/>
              </a:tblGrid>
              <a:tr h="201011">
                <a:tc gridSpan="5">
                  <a:txBody>
                    <a:bodyPr/>
                    <a:lstStyle/>
                    <a:p>
                      <a:pPr algn="ctr">
                        <a:spcAft>
                          <a:spcPts val="0"/>
                        </a:spcAft>
                      </a:pPr>
                      <a:r>
                        <a:rPr lang="es-ES" sz="1200" b="1" dirty="0">
                          <a:solidFill>
                            <a:srgbClr val="000000"/>
                          </a:solidFill>
                          <a:latin typeface="Times New Roman"/>
                          <a:ea typeface="Times New Roman"/>
                        </a:rPr>
                        <a:t>MALLA CURRICULAR – </a:t>
                      </a:r>
                      <a:r>
                        <a:rPr lang="es-ES" sz="1200" b="1" dirty="0" smtClean="0">
                          <a:solidFill>
                            <a:srgbClr val="000000"/>
                          </a:solidFill>
                          <a:latin typeface="Times New Roman"/>
                          <a:ea typeface="Times New Roman"/>
                        </a:rPr>
                        <a:t>RELACIONES</a:t>
                      </a:r>
                      <a:r>
                        <a:rPr lang="es-ES" sz="1200" b="1" baseline="0" dirty="0" smtClean="0">
                          <a:solidFill>
                            <a:srgbClr val="000000"/>
                          </a:solidFill>
                          <a:latin typeface="Times New Roman"/>
                          <a:ea typeface="Times New Roman"/>
                        </a:rPr>
                        <a:t> INTERNACIONALES</a:t>
                      </a:r>
                      <a:endParaRPr lang="es-PY" sz="1600" dirty="0">
                        <a:latin typeface="Times New Roman"/>
                        <a:ea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r>
              <a:tr h="234512">
                <a:tc>
                  <a:txBody>
                    <a:bodyPr/>
                    <a:lstStyle/>
                    <a:p>
                      <a:pPr algn="ctr">
                        <a:spcAft>
                          <a:spcPts val="0"/>
                        </a:spcAft>
                      </a:pPr>
                      <a:r>
                        <a:rPr lang="es-ES" sz="1400" b="1" dirty="0">
                          <a:solidFill>
                            <a:srgbClr val="1F497D"/>
                          </a:solidFill>
                          <a:latin typeface="Times New Roman"/>
                          <a:ea typeface="Times New Roman"/>
                        </a:rPr>
                        <a:t>1° SEMESTRE</a:t>
                      </a:r>
                      <a:endParaRPr lang="es-PY" sz="18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200" b="1" dirty="0">
                          <a:solidFill>
                            <a:srgbClr val="1F497D"/>
                          </a:solidFill>
                          <a:latin typeface="Times New Roman"/>
                          <a:ea typeface="Times New Roman"/>
                        </a:rPr>
                        <a:t>Hs. Reloj.</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l"/>
                      <a:endParaRPr lang="es-PY" sz="140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solidFill>
                            <a:srgbClr val="1F497D"/>
                          </a:solidFill>
                          <a:latin typeface="Times New Roman"/>
                          <a:ea typeface="Times New Roman"/>
                        </a:rPr>
                        <a:t>2° SEMESTRE</a:t>
                      </a:r>
                      <a:endParaRPr lang="es-PY" sz="160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200" b="1">
                          <a:solidFill>
                            <a:srgbClr val="1F497D"/>
                          </a:solidFill>
                          <a:latin typeface="Times New Roman"/>
                          <a:ea typeface="Times New Roman"/>
                        </a:rPr>
                        <a:t>Hs. Reloj</a:t>
                      </a:r>
                      <a:r>
                        <a:rPr lang="es-ES" sz="1200" b="1">
                          <a:solidFill>
                            <a:srgbClr val="262626"/>
                          </a:solidFill>
                          <a:latin typeface="Times New Roman"/>
                          <a:ea typeface="Times New Roman"/>
                        </a:rPr>
                        <a:t>.</a:t>
                      </a:r>
                      <a:endParaRPr lang="es-PY" sz="160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01011">
                <a:tc>
                  <a:txBody>
                    <a:bodyPr/>
                    <a:lstStyle/>
                    <a:p>
                      <a:pPr algn="just">
                        <a:spcAft>
                          <a:spcPts val="0"/>
                        </a:spcAft>
                      </a:pPr>
                      <a:r>
                        <a:rPr lang="es-ES" sz="1200" dirty="0" smtClean="0">
                          <a:solidFill>
                            <a:srgbClr val="262626"/>
                          </a:solidFill>
                          <a:latin typeface="Times New Roman"/>
                          <a:ea typeface="Times New Roman"/>
                        </a:rPr>
                        <a:t>Introducción</a:t>
                      </a:r>
                      <a:r>
                        <a:rPr lang="es-ES" sz="1200" baseline="0" dirty="0" smtClean="0">
                          <a:solidFill>
                            <a:srgbClr val="262626"/>
                          </a:solidFill>
                          <a:latin typeface="Times New Roman"/>
                          <a:ea typeface="Times New Roman"/>
                        </a:rPr>
                        <a:t> a la Ciencia Política</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80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Ingles</a:t>
                      </a:r>
                      <a:r>
                        <a:rPr lang="es-ES" sz="1100" baseline="0" dirty="0" smtClean="0">
                          <a:solidFill>
                            <a:srgbClr val="262626"/>
                          </a:solidFill>
                          <a:latin typeface="Times New Roman"/>
                          <a:ea typeface="Times New Roman"/>
                        </a:rPr>
                        <a:t> I</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Antropología</a:t>
                      </a:r>
                      <a:r>
                        <a:rPr lang="es-ES" sz="1200" baseline="0" dirty="0" smtClean="0">
                          <a:solidFill>
                            <a:srgbClr val="262626"/>
                          </a:solidFill>
                          <a:latin typeface="Times New Roman"/>
                          <a:ea typeface="Times New Roman"/>
                        </a:rPr>
                        <a:t> Filosófica</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Historia</a:t>
                      </a:r>
                      <a:r>
                        <a:rPr lang="es-ES" sz="1100" baseline="0" dirty="0" smtClean="0">
                          <a:solidFill>
                            <a:srgbClr val="262626"/>
                          </a:solidFill>
                          <a:latin typeface="Times New Roman"/>
                          <a:ea typeface="Times New Roman"/>
                        </a:rPr>
                        <a:t> Política Universal II</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80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Teoría</a:t>
                      </a:r>
                      <a:r>
                        <a:rPr lang="es-ES" sz="1200" baseline="0" dirty="0" smtClean="0">
                          <a:solidFill>
                            <a:srgbClr val="262626"/>
                          </a:solidFill>
                          <a:latin typeface="Times New Roman"/>
                          <a:ea typeface="Times New Roman"/>
                        </a:rPr>
                        <a:t> de las RR II</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80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Realidad</a:t>
                      </a:r>
                      <a:r>
                        <a:rPr lang="es-ES" sz="1100" baseline="0" dirty="0" smtClean="0">
                          <a:solidFill>
                            <a:srgbClr val="262626"/>
                          </a:solidFill>
                          <a:latin typeface="Times New Roman"/>
                          <a:ea typeface="Times New Roman"/>
                        </a:rPr>
                        <a:t> Social Paraguaya</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Geografía</a:t>
                      </a:r>
                      <a:r>
                        <a:rPr lang="es-ES" sz="1200" baseline="0" dirty="0" smtClean="0">
                          <a:solidFill>
                            <a:srgbClr val="262626"/>
                          </a:solidFill>
                          <a:latin typeface="Times New Roman"/>
                          <a:ea typeface="Times New Roman"/>
                        </a:rPr>
                        <a:t> Política</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Gobierno</a:t>
                      </a:r>
                      <a:r>
                        <a:rPr lang="es-ES" sz="1100" baseline="0" dirty="0" smtClean="0">
                          <a:solidFill>
                            <a:srgbClr val="262626"/>
                          </a:solidFill>
                          <a:latin typeface="Times New Roman"/>
                          <a:ea typeface="Times New Roman"/>
                        </a:rPr>
                        <a:t> y Administración del Paraguay</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Historia</a:t>
                      </a:r>
                      <a:r>
                        <a:rPr lang="es-ES" sz="1200" baseline="0" dirty="0" smtClean="0">
                          <a:solidFill>
                            <a:srgbClr val="262626"/>
                          </a:solidFill>
                          <a:latin typeface="Times New Roman"/>
                          <a:ea typeface="Times New Roman"/>
                        </a:rPr>
                        <a:t> Política Universal I</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Realidad</a:t>
                      </a:r>
                      <a:r>
                        <a:rPr lang="es-ES" sz="1100" baseline="0" dirty="0" smtClean="0">
                          <a:solidFill>
                            <a:srgbClr val="262626"/>
                          </a:solidFill>
                          <a:latin typeface="Times New Roman"/>
                          <a:ea typeface="Times New Roman"/>
                        </a:rPr>
                        <a:t> Social Latinoamericana</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ctr">
                        <a:spcAft>
                          <a:spcPts val="0"/>
                        </a:spcAft>
                      </a:pPr>
                      <a:r>
                        <a:rPr lang="es-ES" sz="1200" b="1" dirty="0">
                          <a:solidFill>
                            <a:srgbClr val="1F497D"/>
                          </a:solidFill>
                          <a:latin typeface="Times New Roman"/>
                          <a:ea typeface="Times New Roman"/>
                        </a:rPr>
                        <a:t>3° SEMESTRE</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100" b="1" dirty="0">
                          <a:solidFill>
                            <a:srgbClr val="1F497D"/>
                          </a:solidFill>
                          <a:latin typeface="Times New Roman"/>
                          <a:ea typeface="Times New Roman"/>
                        </a:rPr>
                        <a:t>Hs. Reloj</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dirty="0">
                          <a:solidFill>
                            <a:srgbClr val="1F497D"/>
                          </a:solidFill>
                          <a:latin typeface="Times New Roman"/>
                          <a:ea typeface="Times New Roman"/>
                        </a:rPr>
                        <a:t>4° SEMESTRE</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100" b="1">
                          <a:solidFill>
                            <a:srgbClr val="1F497D"/>
                          </a:solidFill>
                          <a:latin typeface="Times New Roman"/>
                          <a:ea typeface="Times New Roman"/>
                        </a:rPr>
                        <a:t>Hs.Reloj</a:t>
                      </a:r>
                      <a:endParaRPr lang="es-PY" sz="140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01011">
                <a:tc>
                  <a:txBody>
                    <a:bodyPr/>
                    <a:lstStyle/>
                    <a:p>
                      <a:pPr algn="just">
                        <a:spcAft>
                          <a:spcPts val="0"/>
                        </a:spcAft>
                      </a:pPr>
                      <a:r>
                        <a:rPr lang="es-ES" sz="1200" dirty="0" smtClean="0">
                          <a:solidFill>
                            <a:srgbClr val="262626"/>
                          </a:solidFill>
                          <a:latin typeface="Times New Roman"/>
                          <a:ea typeface="Times New Roman"/>
                        </a:rPr>
                        <a:t>Ingles</a:t>
                      </a:r>
                      <a:r>
                        <a:rPr lang="es-ES" sz="1200" baseline="0" dirty="0" smtClean="0">
                          <a:solidFill>
                            <a:srgbClr val="262626"/>
                          </a:solidFill>
                          <a:latin typeface="Times New Roman"/>
                          <a:ea typeface="Times New Roman"/>
                        </a:rPr>
                        <a:t> II</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TIC</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Castellano</a:t>
                      </a:r>
                      <a:r>
                        <a:rPr lang="es-ES" sz="1200" baseline="0" dirty="0" smtClean="0">
                          <a:solidFill>
                            <a:srgbClr val="262626"/>
                          </a:solidFill>
                          <a:latin typeface="Times New Roman"/>
                          <a:ea typeface="Times New Roman"/>
                        </a:rPr>
                        <a:t> y Comunicación Oral</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Seguridad</a:t>
                      </a:r>
                      <a:r>
                        <a:rPr lang="es-ES" sz="1100" baseline="0" dirty="0" smtClean="0">
                          <a:solidFill>
                            <a:srgbClr val="262626"/>
                          </a:solidFill>
                          <a:latin typeface="Times New Roman"/>
                          <a:ea typeface="Times New Roman"/>
                        </a:rPr>
                        <a:t> Internacional</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Portugués</a:t>
                      </a:r>
                      <a:r>
                        <a:rPr lang="es-ES" sz="1200" baseline="0" dirty="0" smtClean="0">
                          <a:solidFill>
                            <a:srgbClr val="262626"/>
                          </a:solidFill>
                          <a:latin typeface="Times New Roman"/>
                          <a:ea typeface="Times New Roman"/>
                        </a:rPr>
                        <a:t> I</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Estadística</a:t>
                      </a:r>
                      <a:r>
                        <a:rPr lang="es-ES" sz="1100" baseline="0" dirty="0" smtClean="0">
                          <a:solidFill>
                            <a:srgbClr val="262626"/>
                          </a:solidFill>
                          <a:latin typeface="Times New Roman"/>
                          <a:ea typeface="Times New Roman"/>
                        </a:rPr>
                        <a:t> y Contabilidad</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Protocolo</a:t>
                      </a:r>
                      <a:r>
                        <a:rPr lang="es-ES" sz="1200" baseline="0" dirty="0" smtClean="0">
                          <a:solidFill>
                            <a:srgbClr val="262626"/>
                          </a:solidFill>
                          <a:latin typeface="Times New Roman"/>
                          <a:ea typeface="Times New Roman"/>
                        </a:rPr>
                        <a:t> y Ceremonial</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Economía</a:t>
                      </a:r>
                      <a:r>
                        <a:rPr lang="es-ES" sz="1100" baseline="0" dirty="0" smtClean="0">
                          <a:solidFill>
                            <a:srgbClr val="262626"/>
                          </a:solidFill>
                          <a:latin typeface="Times New Roman"/>
                          <a:ea typeface="Times New Roman"/>
                        </a:rPr>
                        <a:t> ambiental</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645">
                <a:tc>
                  <a:txBody>
                    <a:bodyPr/>
                    <a:lstStyle/>
                    <a:p>
                      <a:pPr algn="just">
                        <a:spcAft>
                          <a:spcPts val="0"/>
                        </a:spcAft>
                      </a:pPr>
                      <a:r>
                        <a:rPr lang="es-ES" sz="1200" dirty="0" smtClean="0">
                          <a:solidFill>
                            <a:srgbClr val="262626"/>
                          </a:solidFill>
                          <a:latin typeface="Times New Roman"/>
                          <a:ea typeface="Times New Roman"/>
                        </a:rPr>
                        <a:t>Comercio</a:t>
                      </a:r>
                      <a:r>
                        <a:rPr lang="es-ES" sz="1200" baseline="0" dirty="0" smtClean="0">
                          <a:solidFill>
                            <a:srgbClr val="262626"/>
                          </a:solidFill>
                          <a:latin typeface="Times New Roman"/>
                          <a:ea typeface="Times New Roman"/>
                        </a:rPr>
                        <a:t> y Marketing Internacional</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Portugués</a:t>
                      </a:r>
                      <a:r>
                        <a:rPr lang="es-ES" sz="1100" baseline="0" dirty="0" smtClean="0">
                          <a:solidFill>
                            <a:srgbClr val="262626"/>
                          </a:solidFill>
                          <a:latin typeface="Times New Roman"/>
                          <a:ea typeface="Times New Roman"/>
                        </a:rPr>
                        <a:t> II</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ctr">
                        <a:spcAft>
                          <a:spcPts val="0"/>
                        </a:spcAft>
                      </a:pPr>
                      <a:r>
                        <a:rPr lang="es-ES" sz="1200" b="1" dirty="0">
                          <a:solidFill>
                            <a:srgbClr val="1F497D"/>
                          </a:solidFill>
                          <a:latin typeface="Times New Roman"/>
                          <a:ea typeface="Times New Roman"/>
                        </a:rPr>
                        <a:t>5° SEMESTRE</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100" b="1" dirty="0">
                          <a:solidFill>
                            <a:srgbClr val="1F497D"/>
                          </a:solidFill>
                          <a:latin typeface="Times New Roman"/>
                          <a:ea typeface="Times New Roman"/>
                        </a:rPr>
                        <a:t>Hs. Reloj.</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l"/>
                      <a:endParaRPr lang="es-PY" sz="120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dirty="0">
                          <a:solidFill>
                            <a:srgbClr val="1F497D"/>
                          </a:solidFill>
                          <a:latin typeface="Times New Roman"/>
                          <a:ea typeface="Times New Roman"/>
                        </a:rPr>
                        <a:t>6° SEMESTRE</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100" b="1">
                          <a:solidFill>
                            <a:srgbClr val="1F497D"/>
                          </a:solidFill>
                          <a:latin typeface="Times New Roman"/>
                          <a:ea typeface="Times New Roman"/>
                        </a:rPr>
                        <a:t>Hs. Reloj.</a:t>
                      </a:r>
                      <a:endParaRPr lang="es-PY" sz="140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01011">
                <a:tc>
                  <a:txBody>
                    <a:bodyPr/>
                    <a:lstStyle/>
                    <a:p>
                      <a:pPr algn="just">
                        <a:spcAft>
                          <a:spcPts val="0"/>
                        </a:spcAft>
                      </a:pPr>
                      <a:r>
                        <a:rPr lang="es-ES" sz="1200" dirty="0" smtClean="0">
                          <a:solidFill>
                            <a:srgbClr val="262626"/>
                          </a:solidFill>
                          <a:latin typeface="Times New Roman"/>
                          <a:ea typeface="Times New Roman"/>
                        </a:rPr>
                        <a:t>Metodología</a:t>
                      </a:r>
                      <a:r>
                        <a:rPr lang="es-ES" sz="1200" baseline="0" dirty="0" smtClean="0">
                          <a:solidFill>
                            <a:srgbClr val="262626"/>
                          </a:solidFill>
                          <a:latin typeface="Times New Roman"/>
                          <a:ea typeface="Times New Roman"/>
                        </a:rPr>
                        <a:t> de la Investigación</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Derecho</a:t>
                      </a:r>
                      <a:r>
                        <a:rPr lang="es-ES" sz="1100" baseline="0" dirty="0" smtClean="0">
                          <a:solidFill>
                            <a:srgbClr val="262626"/>
                          </a:solidFill>
                          <a:latin typeface="Times New Roman"/>
                          <a:ea typeface="Times New Roman"/>
                        </a:rPr>
                        <a:t> Internacional Privado</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Sociología</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Legislación</a:t>
                      </a:r>
                      <a:r>
                        <a:rPr lang="es-ES" sz="1100" baseline="0" dirty="0" smtClean="0">
                          <a:solidFill>
                            <a:srgbClr val="262626"/>
                          </a:solidFill>
                          <a:latin typeface="Times New Roman"/>
                          <a:ea typeface="Times New Roman"/>
                        </a:rPr>
                        <a:t> Laboral</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80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Historia</a:t>
                      </a:r>
                      <a:r>
                        <a:rPr lang="es-ES" sz="1200" baseline="0" dirty="0" smtClean="0">
                          <a:solidFill>
                            <a:srgbClr val="262626"/>
                          </a:solidFill>
                          <a:latin typeface="Times New Roman"/>
                          <a:ea typeface="Times New Roman"/>
                        </a:rPr>
                        <a:t> Diplomática del Paraguay</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Derecho</a:t>
                      </a:r>
                      <a:r>
                        <a:rPr lang="es-ES" sz="1100" baseline="0" dirty="0" smtClean="0">
                          <a:solidFill>
                            <a:srgbClr val="262626"/>
                          </a:solidFill>
                          <a:latin typeface="Times New Roman"/>
                          <a:ea typeface="Times New Roman"/>
                        </a:rPr>
                        <a:t> Internacional Publico</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80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Introducción</a:t>
                      </a:r>
                      <a:r>
                        <a:rPr lang="es-ES" sz="1200" baseline="0" dirty="0" smtClean="0">
                          <a:solidFill>
                            <a:srgbClr val="262626"/>
                          </a:solidFill>
                          <a:latin typeface="Times New Roman"/>
                          <a:ea typeface="Times New Roman"/>
                        </a:rPr>
                        <a:t> al Derecho</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Derechos</a:t>
                      </a:r>
                      <a:r>
                        <a:rPr lang="es-ES" sz="1100" baseline="0" dirty="0" smtClean="0">
                          <a:solidFill>
                            <a:srgbClr val="262626"/>
                          </a:solidFill>
                          <a:latin typeface="Times New Roman"/>
                          <a:ea typeface="Times New Roman"/>
                        </a:rPr>
                        <a:t> Humanos</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Teoría</a:t>
                      </a:r>
                      <a:r>
                        <a:rPr lang="es-ES" sz="1200" baseline="0" dirty="0" smtClean="0">
                          <a:solidFill>
                            <a:srgbClr val="262626"/>
                          </a:solidFill>
                          <a:latin typeface="Times New Roman"/>
                          <a:ea typeface="Times New Roman"/>
                        </a:rPr>
                        <a:t> General del Estado</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PY" sz="1200" dirty="0" smtClean="0">
                          <a:latin typeface="Times New Roman"/>
                          <a:ea typeface="Times New Roman"/>
                        </a:rPr>
                        <a:t>Integración</a:t>
                      </a:r>
                      <a:r>
                        <a:rPr lang="es-PY" sz="1200" baseline="0" dirty="0" smtClean="0">
                          <a:latin typeface="Times New Roman"/>
                          <a:ea typeface="Times New Roman"/>
                        </a:rPr>
                        <a:t> y Derecho Comunitario</a:t>
                      </a:r>
                      <a:endParaRPr lang="es-PY" sz="12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PY" sz="1200" dirty="0" smtClean="0">
                          <a:latin typeface="Times New Roman"/>
                          <a:ea typeface="Times New Roman"/>
                        </a:rPr>
                        <a:t>Economía Política</a:t>
                      </a:r>
                      <a:endParaRPr lang="es-PY" sz="12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Y" sz="1200" dirty="0" smtClean="0">
                          <a:latin typeface="Times New Roman"/>
                          <a:ea typeface="Times New Roman"/>
                        </a:rPr>
                        <a:t>70</a:t>
                      </a:r>
                      <a:endParaRPr lang="es-PY" sz="12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PY" sz="1200" dirty="0" smtClean="0">
                          <a:latin typeface="Times New Roman"/>
                          <a:ea typeface="Times New Roman"/>
                        </a:rPr>
                        <a:t>Finanzas Publicas</a:t>
                      </a:r>
                      <a:endParaRPr lang="es-PY" sz="12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Y" sz="1200" dirty="0" smtClean="0">
                          <a:latin typeface="Times New Roman"/>
                          <a:ea typeface="Times New Roman"/>
                        </a:rPr>
                        <a:t>70</a:t>
                      </a:r>
                      <a:endParaRPr lang="es-PY" sz="12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ctr">
                        <a:spcAft>
                          <a:spcPts val="0"/>
                        </a:spcAft>
                      </a:pPr>
                      <a:r>
                        <a:rPr lang="es-ES" sz="1200" b="1" dirty="0">
                          <a:solidFill>
                            <a:srgbClr val="1F497D"/>
                          </a:solidFill>
                          <a:latin typeface="Times New Roman"/>
                          <a:ea typeface="Times New Roman"/>
                        </a:rPr>
                        <a:t>7° SEMESTRE</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100" b="1" dirty="0">
                          <a:solidFill>
                            <a:srgbClr val="1F497D"/>
                          </a:solidFill>
                          <a:latin typeface="Times New Roman"/>
                          <a:ea typeface="Times New Roman"/>
                        </a:rPr>
                        <a:t>Hs. Reloj</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dirty="0">
                          <a:solidFill>
                            <a:srgbClr val="1F497D"/>
                          </a:solidFill>
                          <a:latin typeface="Times New Roman"/>
                          <a:ea typeface="Times New Roman"/>
                        </a:rPr>
                        <a:t>8° SEMESTRE</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spcAft>
                          <a:spcPts val="0"/>
                        </a:spcAft>
                      </a:pPr>
                      <a:r>
                        <a:rPr lang="es-ES" sz="1100" b="1">
                          <a:solidFill>
                            <a:srgbClr val="1F497D"/>
                          </a:solidFill>
                          <a:latin typeface="Times New Roman"/>
                          <a:ea typeface="Times New Roman"/>
                        </a:rPr>
                        <a:t>Hs. Reloj</a:t>
                      </a:r>
                      <a:endParaRPr lang="es-PY" sz="140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01011">
                <a:tc>
                  <a:txBody>
                    <a:bodyPr/>
                    <a:lstStyle/>
                    <a:p>
                      <a:pPr algn="just">
                        <a:spcAft>
                          <a:spcPts val="0"/>
                        </a:spcAft>
                      </a:pPr>
                      <a:r>
                        <a:rPr lang="es-ES" sz="1200" dirty="0" smtClean="0">
                          <a:solidFill>
                            <a:srgbClr val="262626"/>
                          </a:solidFill>
                          <a:latin typeface="Times New Roman"/>
                          <a:ea typeface="Times New Roman"/>
                        </a:rPr>
                        <a:t>Legislación</a:t>
                      </a:r>
                      <a:r>
                        <a:rPr lang="es-ES" sz="1200" baseline="0" dirty="0" smtClean="0">
                          <a:solidFill>
                            <a:srgbClr val="262626"/>
                          </a:solidFill>
                          <a:latin typeface="Times New Roman"/>
                          <a:ea typeface="Times New Roman"/>
                        </a:rPr>
                        <a:t> Aeronáutica y Espacial</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Y" sz="1200" dirty="0" smtClean="0">
                          <a:latin typeface="Times New Roman"/>
                          <a:ea typeface="Times New Roman"/>
                        </a:rPr>
                        <a:t>70</a:t>
                      </a:r>
                      <a:endParaRPr lang="es-PY" sz="12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Legislación</a:t>
                      </a:r>
                      <a:r>
                        <a:rPr lang="es-ES" sz="1100" baseline="0" dirty="0" smtClean="0">
                          <a:solidFill>
                            <a:srgbClr val="262626"/>
                          </a:solidFill>
                          <a:latin typeface="Times New Roman"/>
                          <a:ea typeface="Times New Roman"/>
                        </a:rPr>
                        <a:t> Notarial</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Y" sz="1200" dirty="0" smtClean="0">
                          <a:latin typeface="Times New Roman"/>
                          <a:ea typeface="Times New Roman"/>
                        </a:rPr>
                        <a:t>70</a:t>
                      </a:r>
                      <a:endParaRPr lang="es-PY" sz="12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Legislación</a:t>
                      </a:r>
                      <a:r>
                        <a:rPr lang="es-ES" sz="1200" baseline="0" dirty="0" smtClean="0">
                          <a:solidFill>
                            <a:srgbClr val="262626"/>
                          </a:solidFill>
                          <a:latin typeface="Times New Roman"/>
                          <a:ea typeface="Times New Roman"/>
                        </a:rPr>
                        <a:t> Constitucional</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80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100" dirty="0" smtClean="0">
                          <a:solidFill>
                            <a:srgbClr val="262626"/>
                          </a:solidFill>
                          <a:latin typeface="Times New Roman"/>
                          <a:ea typeface="Times New Roman"/>
                        </a:rPr>
                        <a:t>Legislación</a:t>
                      </a:r>
                      <a:r>
                        <a:rPr lang="es-ES" sz="1100" baseline="0" dirty="0" smtClean="0">
                          <a:solidFill>
                            <a:srgbClr val="262626"/>
                          </a:solidFill>
                          <a:latin typeface="Times New Roman"/>
                          <a:ea typeface="Times New Roman"/>
                        </a:rPr>
                        <a:t> Tributaria y Aduanera</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200" dirty="0" smtClean="0">
                          <a:solidFill>
                            <a:srgbClr val="262626"/>
                          </a:solidFill>
                          <a:latin typeface="Times New Roman"/>
                          <a:ea typeface="Times New Roman"/>
                        </a:rPr>
                        <a:t>Mediación</a:t>
                      </a:r>
                      <a:r>
                        <a:rPr lang="es-ES" sz="1200" baseline="0" dirty="0" smtClean="0">
                          <a:solidFill>
                            <a:srgbClr val="262626"/>
                          </a:solidFill>
                          <a:latin typeface="Times New Roman"/>
                          <a:ea typeface="Times New Roman"/>
                        </a:rPr>
                        <a:t> y Negociaciones Internacionales</a:t>
                      </a:r>
                      <a:endParaRPr lang="es-PY" sz="16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ES" sz="1100" dirty="0" err="1" smtClean="0">
                          <a:solidFill>
                            <a:srgbClr val="262626"/>
                          </a:solidFill>
                          <a:latin typeface="Times New Roman"/>
                          <a:ea typeface="Times New Roman"/>
                        </a:rPr>
                        <a:t>Pretesis</a:t>
                      </a:r>
                      <a:r>
                        <a:rPr lang="es-ES" sz="1100" baseline="0" dirty="0" smtClean="0">
                          <a:solidFill>
                            <a:srgbClr val="262626"/>
                          </a:solidFill>
                          <a:latin typeface="Times New Roman"/>
                          <a:ea typeface="Times New Roman"/>
                        </a:rPr>
                        <a:t> I</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PY" sz="1200" dirty="0" smtClean="0">
                          <a:latin typeface="Times New Roman"/>
                          <a:ea typeface="Times New Roman"/>
                        </a:rPr>
                        <a:t>Legislación</a:t>
                      </a:r>
                      <a:r>
                        <a:rPr lang="es-PY" sz="1200" baseline="0" dirty="0" smtClean="0">
                          <a:latin typeface="Times New Roman"/>
                          <a:ea typeface="Times New Roman"/>
                        </a:rPr>
                        <a:t> Registral</a:t>
                      </a:r>
                      <a:endParaRPr lang="es-PY" sz="12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PY" sz="1200" b="0" dirty="0" err="1" smtClean="0">
                          <a:latin typeface="Times New Roman"/>
                          <a:ea typeface="Times New Roman"/>
                        </a:rPr>
                        <a:t>Pretesis</a:t>
                      </a:r>
                      <a:r>
                        <a:rPr lang="es-PY" sz="1200" b="0" dirty="0" smtClean="0">
                          <a:latin typeface="Times New Roman"/>
                          <a:ea typeface="Times New Roman"/>
                        </a:rPr>
                        <a:t> II</a:t>
                      </a:r>
                      <a:endParaRPr lang="es-PY" sz="1200" b="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011">
                <a:tc>
                  <a:txBody>
                    <a:bodyPr/>
                    <a:lstStyle/>
                    <a:p>
                      <a:pPr algn="just">
                        <a:spcAft>
                          <a:spcPts val="0"/>
                        </a:spcAft>
                      </a:pPr>
                      <a:r>
                        <a:rPr lang="es-ES" sz="1100" dirty="0" smtClean="0">
                          <a:solidFill>
                            <a:srgbClr val="262626"/>
                          </a:solidFill>
                          <a:latin typeface="Times New Roman"/>
                          <a:ea typeface="Times New Roman"/>
                        </a:rPr>
                        <a:t>Ética</a:t>
                      </a:r>
                      <a:r>
                        <a:rPr lang="es-ES" sz="1100" baseline="0" dirty="0" smtClean="0">
                          <a:solidFill>
                            <a:srgbClr val="262626"/>
                          </a:solidFill>
                          <a:latin typeface="Times New Roman"/>
                          <a:ea typeface="Times New Roman"/>
                        </a:rPr>
                        <a:t> Social Jurídica</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s-PY" sz="1200" dirty="0">
                        <a:latin typeface="Times New Roman"/>
                      </a:endParaRPr>
                    </a:p>
                  </a:txBody>
                  <a:tcPr marL="25352" marR="253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PY" sz="1200" b="1" dirty="0" smtClean="0">
                          <a:latin typeface="Times New Roman"/>
                          <a:ea typeface="Times New Roman"/>
                        </a:rPr>
                        <a:t>TESIS</a:t>
                      </a:r>
                      <a:endParaRPr lang="es-PY" sz="1200" b="1"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dirty="0" smtClean="0">
                          <a:latin typeface="Times New Roman"/>
                          <a:ea typeface="Times New Roman"/>
                        </a:rPr>
                        <a:t>70</a:t>
                      </a:r>
                      <a:endParaRPr lang="es-PY" sz="1400" dirty="0">
                        <a:latin typeface="Times New Roman"/>
                        <a:ea typeface="Times New Roman"/>
                      </a:endParaRPr>
                    </a:p>
                  </a:txBody>
                  <a:tcPr marL="25352" marR="25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85720" y="0"/>
            <a:ext cx="8572560" cy="64479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SISTEMA DE EVALUACIÓN</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evaluación es un componente esencial de cualquier esfuerzo educativo para impregnar de valor una intervención pedagógica, así como para adoptar una buena decisión en la prosecución de los objetivos de un plan de formación. </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evaluación se considera, como un proceso sistemático, que implica planificar, recoger y obtener información a fin de tomar decisiones sobre el complejo proceso de enseñanza-aprendizaje. En este sentido, la evaluación se convierte en una fuente de conocimiento, en una herramienta que permite aportar a los procesos educativos y contribuir a mejorar la gestión educativa.</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PERIODO ORDINARIO </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tener derecho a presentarse a las pruebas de evaluación final el alumno deberá llenar los siguientes requisitos:</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Haber asistido al 75 % de las clases.</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Haber presentado el/los trabajos de investigación exigido por la cátedra y alcanzado el nivel mínimo de exigencia.</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Haberse presentado y aprobado la evaluación parcial correspondiente del bimestre.</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distribución de los porcentajes y puntos del proceso de evaluación durante el desarrollo de la materia es como sigue:</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Evaluación parcial- (E.P) es equivalente al 40%  que constituirá 40 puntos y esto se podrá administrar una vez que se haya completado el desarrollo programático del 50% del total de los contenidos de la materia. </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Trabajo de Investigación y/o Práctico (T.I) es equivalente al 10%  que constituirá 10 puntos quedando la metodología bajo la autonomía del catedrático. </a:t>
            </a: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Evaluación Final – (E.F) es equivalente al 50% que constituirá 50 puntos.</a:t>
            </a:r>
          </a:p>
          <a:p>
            <a:pPr marL="457200" marR="0" lvl="1" indent="0" algn="l" defTabSz="914400" rtl="0" eaLnBrk="0" fontAlgn="base" latinLnBrk="0" hangingPunct="0">
              <a:lnSpc>
                <a:spcPct val="100000"/>
              </a:lnSpc>
              <a:spcBef>
                <a:spcPct val="0"/>
              </a:spcBef>
              <a:spcAft>
                <a:spcPct val="0"/>
              </a:spcAft>
              <a:buClrTx/>
              <a:buSzTx/>
              <a:buFontTx/>
              <a:buAutoNum type="alphaLcParenR"/>
              <a:tabLst/>
            </a:pPr>
            <a:endParaRPr kumimoji="0" lang="es-PY"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CRITERIOS DE PROMOCIÓN - </a:t>
            </a:r>
            <a:r>
              <a:rPr kumimoji="0" lang="es-MX"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ESCALA DE CALIFICACIÓN</a:t>
            </a:r>
            <a:endParaRPr kumimoji="0" lang="es-PY"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Y" sz="1400" b="0" i="0" u="none" strike="noStrike" cap="none" normalizeH="0" baseline="0" dirty="0" smtClean="0">
                <a:ln>
                  <a:noFill/>
                </a:ln>
                <a:solidFill>
                  <a:srgbClr val="000000"/>
                </a:solidFill>
                <a:effectLst/>
                <a:latin typeface="Arial" pitchFamily="34" charset="0"/>
                <a:cs typeface="Arial" pitchFamily="34" charset="0"/>
              </a:rPr>
              <a:t>El nivel de aprendizaje de los estudiantes se expresa por medio de una escala numérica de calificación </a:t>
            </a:r>
            <a:r>
              <a:rPr kumimoji="0" lang="es-MX" sz="1400" b="0" i="0" u="none" strike="noStrike" cap="none" normalizeH="0" baseline="0" dirty="0" smtClean="0">
                <a:ln>
                  <a:noFill/>
                </a:ln>
                <a:solidFill>
                  <a:srgbClr val="000000"/>
                </a:solidFill>
                <a:effectLst/>
                <a:latin typeface="Arial" pitchFamily="34" charset="0"/>
                <a:cs typeface="Arial" pitchFamily="34" charset="0"/>
              </a:rPr>
              <a:t>del</a:t>
            </a:r>
            <a:r>
              <a:rPr kumimoji="0" lang="es-PY" sz="1400" b="0" i="0" u="none" strike="noStrike" cap="none" normalizeH="0" baseline="0" dirty="0" smtClean="0">
                <a:ln>
                  <a:noFill/>
                </a:ln>
                <a:solidFill>
                  <a:srgbClr val="000000"/>
                </a:solidFill>
                <a:effectLst/>
                <a:latin typeface="Arial" pitchFamily="34" charset="0"/>
                <a:cs typeface="Arial" pitchFamily="34" charset="0"/>
              </a:rPr>
              <a:t> 1 (uno) al 5 (cinco).</a:t>
            </a:r>
            <a:endParaRPr kumimoji="0" lang="es-PY"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Y" sz="1400" b="0" i="0" u="none" strike="noStrike" cap="none" normalizeH="0" baseline="0" dirty="0" smtClean="0">
                <a:ln>
                  <a:noFill/>
                </a:ln>
                <a:solidFill>
                  <a:srgbClr val="000000"/>
                </a:solidFill>
                <a:effectLst/>
                <a:latin typeface="Arial" pitchFamily="34" charset="0"/>
                <a:cs typeface="Arial" pitchFamily="34" charset="0"/>
              </a:rPr>
              <a:t>Para obtener la calificación mínima 2 (dos), el estudiante debe lograr:</a:t>
            </a:r>
            <a:endParaRPr kumimoji="0" lang="es-PY"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PY" sz="1400" b="0" i="0" u="none" strike="noStrike" cap="none" normalizeH="0" baseline="0" dirty="0" smtClean="0">
                <a:ln>
                  <a:noFill/>
                </a:ln>
                <a:solidFill>
                  <a:srgbClr val="000000"/>
                </a:solidFill>
                <a:effectLst/>
                <a:latin typeface="Arial" pitchFamily="34" charset="0"/>
                <a:cs typeface="Arial" pitchFamily="34" charset="0"/>
              </a:rPr>
              <a:t>El 61% de los contenidos desarrollados del módulo conforme a los  procesos a ser aplicados durante el Proceso – Enseñanza - Aprendizaje</a:t>
            </a:r>
            <a:endParaRPr kumimoji="0" lang="es-PY"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295</TotalTime>
  <Words>1135</Words>
  <PresentationFormat>Presentación en pantalla (4:3)</PresentationFormat>
  <Paragraphs>202</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Flujo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Artur Fretes</cp:lastModifiedBy>
  <cp:revision>33</cp:revision>
  <dcterms:created xsi:type="dcterms:W3CDTF">2018-02-20T21:21:07Z</dcterms:created>
  <dcterms:modified xsi:type="dcterms:W3CDTF">2018-04-05T20:39:10Z</dcterms:modified>
</cp:coreProperties>
</file>