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8" r:id="rId3"/>
    <p:sldId id="269"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7A847CFC-816F-41D0-AAC0-9BF4FEBC753E}" type="datetimeFigureOut">
              <a:rPr lang="es-ES" smtClean="0"/>
              <a:pPr/>
              <a:t>21/02/2018</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21/02/2018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21/02/2018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21/02/2018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21/02/2018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A847CFC-816F-41D0-AAC0-9BF4FEBC753E}" type="datetimeFigureOut">
              <a:rPr lang="es-ES" smtClean="0"/>
              <a:pPr/>
              <a:t>21/02/2018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7A847CFC-816F-41D0-AAC0-9BF4FEBC753E}" type="datetimeFigureOut">
              <a:rPr lang="es-ES" smtClean="0"/>
              <a:pPr/>
              <a:t>21/02/2018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7A847CFC-816F-41D0-AAC0-9BF4FEBC753E}" type="datetimeFigureOut">
              <a:rPr lang="es-ES" smtClean="0"/>
              <a:pPr/>
              <a:t>21/02/2018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21/02/2018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A847CFC-816F-41D0-AAC0-9BF4FEBC753E}" type="datetimeFigureOut">
              <a:rPr lang="es-ES" smtClean="0"/>
              <a:pPr/>
              <a:t>21/02/2018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21/02/2018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132FADFE-3B8F-471C-ABF0-DBC7717ECBBC}"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A847CFC-816F-41D0-AAC0-9BF4FEBC753E}" type="datetimeFigureOut">
              <a:rPr lang="es-ES" smtClean="0"/>
              <a:pPr/>
              <a:t>21/02/2018</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32FADFE-3B8F-471C-ABF0-DBC7717ECBBC}"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hyperlink" Target="http://www.utcd.edu.py/wp-content/uploads/2017/09/Reglamentos_para_estudiante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PY"/>
          </a:p>
        </p:txBody>
      </p:sp>
      <p:pic>
        <p:nvPicPr>
          <p:cNvPr id="5" name="4 Imagen"/>
          <p:cNvPicPr>
            <a:picLocks/>
          </p:cNvPicPr>
          <p:nvPr/>
        </p:nvPicPr>
        <p:blipFill>
          <a:blip r:embed="rId2" cstate="print"/>
          <a:srcRect/>
          <a:stretch>
            <a:fillRect/>
          </a:stretch>
        </p:blipFill>
        <p:spPr bwMode="auto">
          <a:xfrm>
            <a:off x="857224" y="500042"/>
            <a:ext cx="2643206" cy="142873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7" name="6 Rectángulo"/>
          <p:cNvSpPr/>
          <p:nvPr/>
        </p:nvSpPr>
        <p:spPr>
          <a:xfrm>
            <a:off x="285720" y="2000240"/>
            <a:ext cx="8858280" cy="646331"/>
          </a:xfrm>
          <a:prstGeom prst="rect">
            <a:avLst/>
          </a:prstGeom>
        </p:spPr>
        <p:txBody>
          <a:bodyPr wrap="square">
            <a:spAutoFit/>
          </a:bodyPr>
          <a:lstStyle/>
          <a:p>
            <a:pPr lvl="0" algn="ctr" eaLnBrk="0" fontAlgn="base" hangingPunct="0">
              <a:spcBef>
                <a:spcPct val="0"/>
              </a:spcBef>
              <a:spcAft>
                <a:spcPct val="0"/>
              </a:spcAft>
              <a:tabLst>
                <a:tab pos="2700338" algn="ctr"/>
                <a:tab pos="5400675" algn="r"/>
              </a:tabLst>
            </a:pPr>
            <a:r>
              <a:rPr lang="es-ES" i="1" dirty="0" smtClean="0">
                <a:latin typeface="Arial" pitchFamily="34" charset="0"/>
                <a:ea typeface="Times New Roman" pitchFamily="18" charset="0"/>
                <a:cs typeface="Arial" pitchFamily="34" charset="0"/>
              </a:rPr>
              <a:t>UNIVERSIDAD TECNICA DE COMERCIALIZACION Y DESARROLLO</a:t>
            </a:r>
            <a:endParaRPr lang="es-PY" sz="1050" dirty="0" smtClean="0">
              <a:latin typeface="Arial" pitchFamily="34" charset="0"/>
              <a:cs typeface="Arial" pitchFamily="34" charset="0"/>
            </a:endParaRPr>
          </a:p>
          <a:p>
            <a:pPr lvl="0" algn="ctr" eaLnBrk="0" fontAlgn="base" hangingPunct="0">
              <a:spcBef>
                <a:spcPct val="0"/>
              </a:spcBef>
              <a:spcAft>
                <a:spcPct val="0"/>
              </a:spcAft>
              <a:tabLst>
                <a:tab pos="2700338" algn="ctr"/>
                <a:tab pos="5400675" algn="r"/>
              </a:tabLst>
            </a:pPr>
            <a:r>
              <a:rPr lang="es-ES" dirty="0" smtClean="0">
                <a:latin typeface="Arial" pitchFamily="34" charset="0"/>
                <a:ea typeface="Times New Roman" pitchFamily="18" charset="0"/>
                <a:cs typeface="Arial" pitchFamily="34" charset="0"/>
              </a:rPr>
              <a:t>Facultad de Derecho Notarial y Ciencias Sociales</a:t>
            </a:r>
            <a:endParaRPr lang="es-ES" sz="2800" dirty="0" smtClean="0">
              <a:latin typeface="Arial" pitchFamily="34" charset="0"/>
              <a:cs typeface="Arial" pitchFamily="34" charset="0"/>
            </a:endParaRPr>
          </a:p>
        </p:txBody>
      </p:sp>
      <p:sp>
        <p:nvSpPr>
          <p:cNvPr id="2053" name="AutoShape 5" descr="Resultado de imagen para imagenes sobre la carrera de derech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PY"/>
          </a:p>
        </p:txBody>
      </p:sp>
      <p:sp>
        <p:nvSpPr>
          <p:cNvPr id="2055" name="AutoShape 7" descr="Resultado de imagen para imagenes sobre la carrera de derech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PY"/>
          </a:p>
        </p:txBody>
      </p:sp>
      <p:sp>
        <p:nvSpPr>
          <p:cNvPr id="2057" name="AutoShape 9" descr="Resultado de imagen para imagenes sobre la carrera de derech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PY"/>
          </a:p>
        </p:txBody>
      </p:sp>
      <p:pic>
        <p:nvPicPr>
          <p:cNvPr id="2059" name="Picture 11" descr="curiosidades sobre derecho"/>
          <p:cNvPicPr>
            <a:picLocks noChangeAspect="1" noChangeArrowheads="1"/>
          </p:cNvPicPr>
          <p:nvPr/>
        </p:nvPicPr>
        <p:blipFill>
          <a:blip r:embed="rId3"/>
          <a:srcRect/>
          <a:stretch>
            <a:fillRect/>
          </a:stretch>
        </p:blipFill>
        <p:spPr bwMode="auto">
          <a:xfrm>
            <a:off x="0" y="3357562"/>
            <a:ext cx="4699827" cy="3500438"/>
          </a:xfrm>
          <a:prstGeom prst="rect">
            <a:avLst/>
          </a:prstGeom>
          <a:noFill/>
        </p:spPr>
      </p:pic>
      <p:pic>
        <p:nvPicPr>
          <p:cNvPr id="2060" name="Picture 12" descr="C:\Users\User\Desktop\descarga.jpg"/>
          <p:cNvPicPr>
            <a:picLocks noChangeAspect="1" noChangeArrowheads="1"/>
          </p:cNvPicPr>
          <p:nvPr/>
        </p:nvPicPr>
        <p:blipFill>
          <a:blip r:embed="rId4"/>
          <a:srcRect/>
          <a:stretch>
            <a:fillRect/>
          </a:stretch>
        </p:blipFill>
        <p:spPr bwMode="auto">
          <a:xfrm>
            <a:off x="5143504" y="2714620"/>
            <a:ext cx="4000496" cy="2000264"/>
          </a:xfrm>
          <a:prstGeom prst="rect">
            <a:avLst/>
          </a:prstGeom>
          <a:noFill/>
        </p:spPr>
      </p:pic>
      <p:sp>
        <p:nvSpPr>
          <p:cNvPr id="13" name="12 Rectángulo"/>
          <p:cNvSpPr/>
          <p:nvPr/>
        </p:nvSpPr>
        <p:spPr>
          <a:xfrm>
            <a:off x="5429256" y="5214950"/>
            <a:ext cx="3000396" cy="1077218"/>
          </a:xfrm>
          <a:prstGeom prst="rect">
            <a:avLst/>
          </a:prstGeom>
        </p:spPr>
        <p:txBody>
          <a:bodyPr wrap="square">
            <a:spAutoFit/>
          </a:bodyPr>
          <a:lstStyle/>
          <a:p>
            <a:pPr algn="ctr"/>
            <a:r>
              <a:rPr lang="es-ES" sz="3200" b="1" dirty="0" smtClean="0">
                <a:latin typeface="Arial" pitchFamily="34" charset="0"/>
                <a:ea typeface="Times New Roman" pitchFamily="18" charset="0"/>
                <a:cs typeface="Arial" pitchFamily="34" charset="0"/>
              </a:rPr>
              <a:t>Carrera de  Derecho</a:t>
            </a:r>
            <a:r>
              <a:rPr lang="es-ES" dirty="0" smtClean="0">
                <a:latin typeface="Arial" pitchFamily="34" charset="0"/>
                <a:ea typeface="Times New Roman" pitchFamily="18" charset="0"/>
                <a:cs typeface="Arial" pitchFamily="34" charset="0"/>
              </a:rPr>
              <a:t> </a:t>
            </a:r>
            <a:endParaRPr lang="es-PY"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357160" y="1714486"/>
          <a:ext cx="8501119" cy="3904650"/>
        </p:xfrm>
        <a:graphic>
          <a:graphicData uri="http://schemas.openxmlformats.org/drawingml/2006/table">
            <a:tbl>
              <a:tblPr/>
              <a:tblGrid>
                <a:gridCol w="2143138"/>
                <a:gridCol w="1143008"/>
                <a:gridCol w="1000132"/>
                <a:gridCol w="1071570"/>
                <a:gridCol w="1214446"/>
                <a:gridCol w="1142629"/>
                <a:gridCol w="786196"/>
              </a:tblGrid>
              <a:tr h="239901">
                <a:tc gridSpan="7">
                  <a:txBody>
                    <a:bodyPr/>
                    <a:lstStyle/>
                    <a:p>
                      <a:pPr algn="ctr">
                        <a:spcAft>
                          <a:spcPts val="0"/>
                        </a:spcAft>
                      </a:pPr>
                      <a:r>
                        <a:rPr lang="es-ES" sz="1200" b="1" dirty="0">
                          <a:solidFill>
                            <a:srgbClr val="000000"/>
                          </a:solidFill>
                          <a:latin typeface="Arial Narrow"/>
                          <a:ea typeface="Times New Roman"/>
                        </a:rPr>
                        <a:t>PRIMER  SEMESTRE</a:t>
                      </a:r>
                      <a:endParaRPr lang="es-PY" sz="1200" dirty="0">
                        <a:latin typeface="Times New Roman"/>
                        <a:ea typeface="Times New Roman"/>
                      </a:endParaRPr>
                    </a:p>
                  </a:txBody>
                  <a:tcPr marL="44169" marR="4416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hMerge="1">
                  <a:txBody>
                    <a:bodyPr/>
                    <a:lstStyle/>
                    <a:p>
                      <a:endParaRPr lang="es-PY"/>
                    </a:p>
                  </a:txBody>
                  <a:tcPr/>
                </a:tc>
                <a:tc hMerge="1">
                  <a:txBody>
                    <a:bodyPr/>
                    <a:lstStyle/>
                    <a:p>
                      <a:endParaRPr lang="es-PY"/>
                    </a:p>
                  </a:txBody>
                  <a:tcPr/>
                </a:tc>
                <a:tc hMerge="1">
                  <a:txBody>
                    <a:bodyPr/>
                    <a:lstStyle/>
                    <a:p>
                      <a:endParaRPr lang="es-PY"/>
                    </a:p>
                  </a:txBody>
                  <a:tcPr/>
                </a:tc>
                <a:tc hMerge="1">
                  <a:txBody>
                    <a:bodyPr/>
                    <a:lstStyle/>
                    <a:p>
                      <a:endParaRPr lang="es-PY"/>
                    </a:p>
                  </a:txBody>
                  <a:tcPr/>
                </a:tc>
                <a:tc hMerge="1">
                  <a:txBody>
                    <a:bodyPr/>
                    <a:lstStyle/>
                    <a:p>
                      <a:endParaRPr lang="es-PY"/>
                    </a:p>
                  </a:txBody>
                  <a:tcPr/>
                </a:tc>
                <a:tc hMerge="1">
                  <a:txBody>
                    <a:bodyPr/>
                    <a:lstStyle/>
                    <a:p>
                      <a:endParaRPr lang="es-PY"/>
                    </a:p>
                  </a:txBody>
                  <a:tcPr/>
                </a:tc>
              </a:tr>
              <a:tr h="662221">
                <a:tc>
                  <a:txBody>
                    <a:bodyPr/>
                    <a:lstStyle/>
                    <a:p>
                      <a:pPr algn="ctr">
                        <a:spcAft>
                          <a:spcPts val="0"/>
                        </a:spcAft>
                      </a:pPr>
                      <a:endParaRPr lang="es-PY" sz="2000" dirty="0">
                        <a:latin typeface="Times New Roman"/>
                        <a:ea typeface="Times New Roman"/>
                      </a:endParaRPr>
                    </a:p>
                    <a:p>
                      <a:pPr algn="ctr">
                        <a:spcAft>
                          <a:spcPts val="0"/>
                        </a:spcAft>
                      </a:pPr>
                      <a:r>
                        <a:rPr lang="es-ES" sz="2000" b="1" dirty="0">
                          <a:solidFill>
                            <a:srgbClr val="000000"/>
                          </a:solidFill>
                          <a:latin typeface="Arial Narrow"/>
                          <a:ea typeface="Times New Roman"/>
                        </a:rPr>
                        <a:t>Asignaturas</a:t>
                      </a:r>
                      <a:endParaRPr lang="es-PY" sz="2000" dirty="0">
                        <a:latin typeface="Times New Roman"/>
                        <a:ea typeface="Times New Roman"/>
                      </a:endParaRPr>
                    </a:p>
                  </a:txBody>
                  <a:tcPr marL="44169" marR="4416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5B3D7"/>
                    </a:solidFill>
                  </a:tcPr>
                </a:tc>
                <a:tc>
                  <a:txBody>
                    <a:bodyPr/>
                    <a:lstStyle/>
                    <a:p>
                      <a:pPr marL="102235" algn="ctr">
                        <a:spcAft>
                          <a:spcPts val="0"/>
                        </a:spcAft>
                      </a:pPr>
                      <a:endParaRPr lang="es-ES" sz="2000" b="1" dirty="0" smtClean="0">
                        <a:solidFill>
                          <a:srgbClr val="000000"/>
                        </a:solidFill>
                        <a:latin typeface="Arial Narrow"/>
                        <a:ea typeface="Times New Roman"/>
                      </a:endParaRPr>
                    </a:p>
                    <a:p>
                      <a:pPr marL="102235" algn="ctr">
                        <a:spcAft>
                          <a:spcPts val="0"/>
                        </a:spcAft>
                      </a:pPr>
                      <a:r>
                        <a:rPr lang="es-ES" sz="2000" b="1" dirty="0" smtClean="0">
                          <a:solidFill>
                            <a:srgbClr val="000000"/>
                          </a:solidFill>
                          <a:latin typeface="Arial Narrow"/>
                          <a:ea typeface="Times New Roman"/>
                        </a:rPr>
                        <a:t>Sesiones </a:t>
                      </a:r>
                      <a:endParaRPr lang="es-PY" sz="2000" dirty="0">
                        <a:latin typeface="Times New Roman"/>
                        <a:ea typeface="Times New Roman"/>
                      </a:endParaRPr>
                    </a:p>
                  </a:txBody>
                  <a:tcPr marL="44169" marR="4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5B3D7"/>
                    </a:solidFill>
                  </a:tcPr>
                </a:tc>
                <a:tc>
                  <a:txBody>
                    <a:bodyPr/>
                    <a:lstStyle/>
                    <a:p>
                      <a:pPr algn="ctr">
                        <a:spcAft>
                          <a:spcPts val="0"/>
                        </a:spcAft>
                      </a:pPr>
                      <a:r>
                        <a:rPr lang="es-ES" sz="2000" b="1">
                          <a:solidFill>
                            <a:srgbClr val="000000"/>
                          </a:solidFill>
                          <a:latin typeface="Arial Narrow"/>
                          <a:ea typeface="Times New Roman"/>
                        </a:rPr>
                        <a:t>Hs Teóricas</a:t>
                      </a:r>
                      <a:endParaRPr lang="es-PY" sz="2000">
                        <a:latin typeface="Times New Roman"/>
                        <a:ea typeface="Times New Roman"/>
                      </a:endParaRPr>
                    </a:p>
                  </a:txBody>
                  <a:tcPr marL="44169" marR="4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5B3D7"/>
                    </a:solidFill>
                  </a:tcPr>
                </a:tc>
                <a:tc>
                  <a:txBody>
                    <a:bodyPr/>
                    <a:lstStyle/>
                    <a:p>
                      <a:pPr algn="ctr">
                        <a:spcAft>
                          <a:spcPts val="0"/>
                        </a:spcAft>
                      </a:pPr>
                      <a:r>
                        <a:rPr lang="es-ES" sz="2000" b="1">
                          <a:solidFill>
                            <a:srgbClr val="000000"/>
                          </a:solidFill>
                          <a:latin typeface="Arial Narrow"/>
                          <a:ea typeface="Times New Roman"/>
                        </a:rPr>
                        <a:t>Hs Prácticas</a:t>
                      </a:r>
                      <a:endParaRPr lang="es-PY" sz="2000">
                        <a:latin typeface="Times New Roman"/>
                        <a:ea typeface="Times New Roman"/>
                      </a:endParaRPr>
                    </a:p>
                    <a:p>
                      <a:pPr algn="ctr">
                        <a:spcAft>
                          <a:spcPts val="0"/>
                        </a:spcAft>
                      </a:pPr>
                      <a:r>
                        <a:rPr lang="es-ES" sz="2000" b="1">
                          <a:solidFill>
                            <a:srgbClr val="000000"/>
                          </a:solidFill>
                          <a:latin typeface="Arial Narrow"/>
                          <a:ea typeface="Times New Roman"/>
                        </a:rPr>
                        <a:t>10%</a:t>
                      </a:r>
                      <a:endParaRPr lang="es-PY" sz="2000">
                        <a:latin typeface="Times New Roman"/>
                        <a:ea typeface="Times New Roman"/>
                      </a:endParaRPr>
                    </a:p>
                  </a:txBody>
                  <a:tcPr marL="44169" marR="4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5B3D7"/>
                    </a:solidFill>
                  </a:tcPr>
                </a:tc>
                <a:tc>
                  <a:txBody>
                    <a:bodyPr/>
                    <a:lstStyle/>
                    <a:p>
                      <a:pPr algn="ctr">
                        <a:spcAft>
                          <a:spcPts val="0"/>
                        </a:spcAft>
                      </a:pPr>
                      <a:r>
                        <a:rPr lang="es-ES" sz="2000" b="1" dirty="0" smtClean="0">
                          <a:solidFill>
                            <a:srgbClr val="000000"/>
                          </a:solidFill>
                          <a:latin typeface="Arial Narrow"/>
                          <a:ea typeface="Times New Roman"/>
                        </a:rPr>
                        <a:t>Hs</a:t>
                      </a:r>
                    </a:p>
                    <a:p>
                      <a:pPr algn="ctr">
                        <a:spcAft>
                          <a:spcPts val="0"/>
                        </a:spcAft>
                      </a:pPr>
                      <a:r>
                        <a:rPr lang="es-ES" sz="2000" b="1" dirty="0" err="1" smtClean="0">
                          <a:solidFill>
                            <a:srgbClr val="000000"/>
                          </a:solidFill>
                          <a:latin typeface="Arial Narrow"/>
                          <a:ea typeface="Times New Roman"/>
                        </a:rPr>
                        <a:t>Investigac</a:t>
                      </a:r>
                      <a:r>
                        <a:rPr lang="es-ES" sz="2000" b="1" dirty="0" smtClean="0">
                          <a:solidFill>
                            <a:srgbClr val="000000"/>
                          </a:solidFill>
                          <a:latin typeface="Arial Narrow"/>
                          <a:ea typeface="Times New Roman"/>
                        </a:rPr>
                        <a:t>.</a:t>
                      </a:r>
                      <a:endParaRPr lang="es-PY" sz="2000" dirty="0">
                        <a:latin typeface="Times New Roman"/>
                        <a:ea typeface="Times New Roman"/>
                      </a:endParaRPr>
                    </a:p>
                  </a:txBody>
                  <a:tcPr marL="44169" marR="4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5B3D7"/>
                    </a:solidFill>
                  </a:tcPr>
                </a:tc>
                <a:tc>
                  <a:txBody>
                    <a:bodyPr/>
                    <a:lstStyle/>
                    <a:p>
                      <a:pPr algn="ctr">
                        <a:spcAft>
                          <a:spcPts val="0"/>
                        </a:spcAft>
                      </a:pPr>
                      <a:r>
                        <a:rPr lang="es-ES" sz="2000" b="1" dirty="0" smtClean="0">
                          <a:solidFill>
                            <a:srgbClr val="000000"/>
                          </a:solidFill>
                          <a:latin typeface="Arial Narrow"/>
                          <a:ea typeface="Times New Roman"/>
                        </a:rPr>
                        <a:t>Hs</a:t>
                      </a:r>
                    </a:p>
                    <a:p>
                      <a:pPr algn="ctr">
                        <a:spcAft>
                          <a:spcPts val="0"/>
                        </a:spcAft>
                      </a:pPr>
                      <a:r>
                        <a:rPr lang="es-ES" sz="2000" b="1" dirty="0" smtClean="0">
                          <a:solidFill>
                            <a:srgbClr val="000000"/>
                          </a:solidFill>
                          <a:latin typeface="Arial Narrow"/>
                          <a:ea typeface="Times New Roman"/>
                        </a:rPr>
                        <a:t>Extensión</a:t>
                      </a:r>
                      <a:endParaRPr lang="es-PY" sz="2000" dirty="0">
                        <a:latin typeface="Times New Roman"/>
                        <a:ea typeface="Times New Roman"/>
                      </a:endParaRPr>
                    </a:p>
                  </a:txBody>
                  <a:tcPr marL="44169" marR="4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5B3D7"/>
                    </a:solidFill>
                  </a:tcPr>
                </a:tc>
                <a:tc>
                  <a:txBody>
                    <a:bodyPr/>
                    <a:lstStyle/>
                    <a:p>
                      <a:pPr algn="ctr">
                        <a:spcAft>
                          <a:spcPts val="0"/>
                        </a:spcAft>
                      </a:pPr>
                      <a:endParaRPr lang="es-ES" sz="2000" b="1" dirty="0" smtClean="0">
                        <a:solidFill>
                          <a:srgbClr val="000000"/>
                        </a:solidFill>
                        <a:latin typeface="Arial Narrow"/>
                        <a:ea typeface="Times New Roman"/>
                      </a:endParaRPr>
                    </a:p>
                    <a:p>
                      <a:pPr algn="ctr">
                        <a:spcAft>
                          <a:spcPts val="0"/>
                        </a:spcAft>
                      </a:pPr>
                      <a:r>
                        <a:rPr lang="es-ES" sz="2000" b="1" dirty="0" smtClean="0">
                          <a:solidFill>
                            <a:srgbClr val="000000"/>
                          </a:solidFill>
                          <a:latin typeface="Arial Narrow"/>
                          <a:ea typeface="Times New Roman"/>
                        </a:rPr>
                        <a:t>Total</a:t>
                      </a:r>
                      <a:endParaRPr lang="es-PY" sz="2000" dirty="0">
                        <a:latin typeface="Times New Roman"/>
                        <a:ea typeface="Times New Roman"/>
                      </a:endParaRPr>
                    </a:p>
                  </a:txBody>
                  <a:tcPr marL="44169" marR="44169"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5B3D7"/>
                    </a:solidFill>
                  </a:tcPr>
                </a:tc>
              </a:tr>
              <a:tr h="285123">
                <a:tc>
                  <a:txBody>
                    <a:bodyPr/>
                    <a:lstStyle/>
                    <a:p>
                      <a:pPr algn="just">
                        <a:spcAft>
                          <a:spcPts val="0"/>
                        </a:spcAft>
                      </a:pPr>
                      <a:r>
                        <a:rPr lang="es-ES" sz="2000" dirty="0">
                          <a:latin typeface="Times New Roman"/>
                          <a:ea typeface="Times New Roman"/>
                        </a:rPr>
                        <a:t>Comunicación Oral y Escrita</a:t>
                      </a:r>
                      <a:endParaRPr lang="es-PY" sz="2000" dirty="0">
                        <a:latin typeface="Times New Roman"/>
                        <a:ea typeface="Times New Roman"/>
                      </a:endParaRPr>
                    </a:p>
                  </a:txBody>
                  <a:tcPr marL="44169" marR="4416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dirty="0">
                          <a:solidFill>
                            <a:srgbClr val="000000"/>
                          </a:solidFill>
                          <a:latin typeface="Times New Roman"/>
                          <a:ea typeface="Times New Roman"/>
                        </a:rPr>
                        <a:t>8</a:t>
                      </a:r>
                      <a:endParaRPr lang="es-PY" sz="2000" dirty="0">
                        <a:latin typeface="Times New Roman"/>
                        <a:ea typeface="Times New Roman"/>
                      </a:endParaRPr>
                    </a:p>
                  </a:txBody>
                  <a:tcPr marL="44169" marR="4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a:latin typeface="Times New Roman"/>
                          <a:ea typeface="Times New Roman"/>
                        </a:rPr>
                        <a:t>24</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dirty="0">
                          <a:solidFill>
                            <a:srgbClr val="000000"/>
                          </a:solidFill>
                          <a:latin typeface="Arial Narrow"/>
                          <a:ea typeface="Times New Roman"/>
                        </a:rPr>
                        <a:t>0</a:t>
                      </a:r>
                      <a:endParaRPr lang="es-PY" sz="2000" dirty="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solidFill>
                            <a:srgbClr val="000000"/>
                          </a:solidFill>
                          <a:latin typeface="Arial Narrow"/>
                          <a:ea typeface="Times New Roman"/>
                        </a:rPr>
                        <a:t>3</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gn="ctr">
                        <a:spcAft>
                          <a:spcPts val="0"/>
                        </a:spcAft>
                      </a:pPr>
                      <a:r>
                        <a:rPr lang="es-ES" sz="2000" b="1">
                          <a:solidFill>
                            <a:srgbClr val="000000"/>
                          </a:solidFill>
                          <a:latin typeface="Arial Narrow"/>
                          <a:ea typeface="Times New Roman"/>
                        </a:rPr>
                        <a:t>10</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solidFill>
                            <a:srgbClr val="000000"/>
                          </a:solidFill>
                          <a:latin typeface="Arial Narrow"/>
                          <a:ea typeface="Times New Roman"/>
                        </a:rPr>
                        <a:t>27</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144">
                <a:tc>
                  <a:txBody>
                    <a:bodyPr/>
                    <a:lstStyle/>
                    <a:p>
                      <a:pPr algn="just">
                        <a:spcAft>
                          <a:spcPts val="0"/>
                        </a:spcAft>
                      </a:pPr>
                      <a:r>
                        <a:rPr lang="es-ES" sz="2000">
                          <a:latin typeface="Times New Roman"/>
                          <a:ea typeface="Times New Roman"/>
                        </a:rPr>
                        <a:t>Guaraní</a:t>
                      </a:r>
                      <a:endParaRPr lang="es-PY" sz="2000">
                        <a:latin typeface="Times New Roman"/>
                        <a:ea typeface="Times New Roman"/>
                      </a:endParaRPr>
                    </a:p>
                  </a:txBody>
                  <a:tcPr marL="44169" marR="4416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dirty="0">
                          <a:solidFill>
                            <a:srgbClr val="000000"/>
                          </a:solidFill>
                          <a:latin typeface="Times New Roman"/>
                          <a:ea typeface="Times New Roman"/>
                        </a:rPr>
                        <a:t>8</a:t>
                      </a:r>
                      <a:endParaRPr lang="es-PY" sz="2000" dirty="0">
                        <a:latin typeface="Times New Roman"/>
                        <a:ea typeface="Times New Roman"/>
                      </a:endParaRPr>
                    </a:p>
                  </a:txBody>
                  <a:tcPr marL="44169" marR="4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a:latin typeface="Times New Roman"/>
                          <a:ea typeface="Times New Roman"/>
                        </a:rPr>
                        <a:t>24</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solidFill>
                            <a:srgbClr val="000000"/>
                          </a:solidFill>
                          <a:latin typeface="Arial Narrow"/>
                          <a:ea typeface="Times New Roman"/>
                        </a:rPr>
                        <a:t>0</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solidFill>
                            <a:srgbClr val="000000"/>
                          </a:solidFill>
                          <a:latin typeface="Arial Narrow"/>
                          <a:ea typeface="Times New Roman"/>
                        </a:rPr>
                        <a:t>3</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PY"/>
                    </a:p>
                  </a:txBody>
                  <a:tcPr/>
                </a:tc>
                <a:tc>
                  <a:txBody>
                    <a:bodyPr/>
                    <a:lstStyle/>
                    <a:p>
                      <a:pPr algn="ctr">
                        <a:spcAft>
                          <a:spcPts val="0"/>
                        </a:spcAft>
                      </a:pPr>
                      <a:r>
                        <a:rPr lang="es-ES" sz="2000" b="1">
                          <a:solidFill>
                            <a:srgbClr val="000000"/>
                          </a:solidFill>
                          <a:latin typeface="Arial Narrow"/>
                          <a:ea typeface="Times New Roman"/>
                        </a:rPr>
                        <a:t>27</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480">
                <a:tc>
                  <a:txBody>
                    <a:bodyPr/>
                    <a:lstStyle/>
                    <a:p>
                      <a:pPr algn="just">
                        <a:spcAft>
                          <a:spcPts val="0"/>
                        </a:spcAft>
                      </a:pPr>
                      <a:r>
                        <a:rPr lang="es-ES" sz="2000">
                          <a:latin typeface="Times New Roman"/>
                          <a:ea typeface="Times New Roman"/>
                        </a:rPr>
                        <a:t>Metodología de la Investigación</a:t>
                      </a:r>
                      <a:endParaRPr lang="es-PY" sz="2000">
                        <a:latin typeface="Times New Roman"/>
                        <a:ea typeface="Times New Roman"/>
                      </a:endParaRPr>
                    </a:p>
                  </a:txBody>
                  <a:tcPr marL="44169" marR="4416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dirty="0">
                          <a:solidFill>
                            <a:srgbClr val="000000"/>
                          </a:solidFill>
                          <a:latin typeface="Times New Roman"/>
                          <a:ea typeface="Times New Roman"/>
                        </a:rPr>
                        <a:t>8</a:t>
                      </a:r>
                      <a:endParaRPr lang="es-PY" sz="2000" dirty="0">
                        <a:latin typeface="Times New Roman"/>
                        <a:ea typeface="Times New Roman"/>
                      </a:endParaRPr>
                    </a:p>
                  </a:txBody>
                  <a:tcPr marL="44169" marR="4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dirty="0">
                          <a:latin typeface="Times New Roman"/>
                          <a:ea typeface="Times New Roman"/>
                        </a:rPr>
                        <a:t>24</a:t>
                      </a:r>
                      <a:endParaRPr lang="es-PY" sz="2000" dirty="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solidFill>
                            <a:srgbClr val="000000"/>
                          </a:solidFill>
                          <a:latin typeface="Arial Narrow"/>
                          <a:ea typeface="Times New Roman"/>
                        </a:rPr>
                        <a:t>0</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solidFill>
                            <a:srgbClr val="000000"/>
                          </a:solidFill>
                          <a:latin typeface="Arial Narrow"/>
                          <a:ea typeface="Times New Roman"/>
                        </a:rPr>
                        <a:t>3</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PY"/>
                    </a:p>
                  </a:txBody>
                  <a:tcPr/>
                </a:tc>
                <a:tc>
                  <a:txBody>
                    <a:bodyPr/>
                    <a:lstStyle/>
                    <a:p>
                      <a:pPr algn="ctr">
                        <a:spcAft>
                          <a:spcPts val="0"/>
                        </a:spcAft>
                      </a:pPr>
                      <a:r>
                        <a:rPr lang="es-ES" sz="2000" b="1">
                          <a:solidFill>
                            <a:srgbClr val="000000"/>
                          </a:solidFill>
                          <a:latin typeface="Arial Narrow"/>
                          <a:ea typeface="Times New Roman"/>
                        </a:rPr>
                        <a:t>27</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144">
                <a:tc>
                  <a:txBody>
                    <a:bodyPr/>
                    <a:lstStyle/>
                    <a:p>
                      <a:pPr algn="just">
                        <a:spcAft>
                          <a:spcPts val="0"/>
                        </a:spcAft>
                      </a:pPr>
                      <a:r>
                        <a:rPr lang="es-ES" sz="2000">
                          <a:latin typeface="Times New Roman"/>
                          <a:ea typeface="Times New Roman"/>
                        </a:rPr>
                        <a:t>Sociología</a:t>
                      </a:r>
                      <a:endParaRPr lang="es-PY" sz="2000">
                        <a:latin typeface="Times New Roman"/>
                        <a:ea typeface="Times New Roman"/>
                      </a:endParaRPr>
                    </a:p>
                  </a:txBody>
                  <a:tcPr marL="44169" marR="4416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a:solidFill>
                            <a:srgbClr val="000000"/>
                          </a:solidFill>
                          <a:latin typeface="Times New Roman"/>
                          <a:ea typeface="Times New Roman"/>
                        </a:rPr>
                        <a:t>8</a:t>
                      </a:r>
                      <a:endParaRPr lang="es-PY" sz="2000">
                        <a:latin typeface="Times New Roman"/>
                        <a:ea typeface="Times New Roman"/>
                      </a:endParaRPr>
                    </a:p>
                  </a:txBody>
                  <a:tcPr marL="44169" marR="4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dirty="0">
                          <a:latin typeface="Times New Roman"/>
                          <a:ea typeface="Times New Roman"/>
                        </a:rPr>
                        <a:t>24</a:t>
                      </a:r>
                      <a:endParaRPr lang="es-PY" sz="2000" dirty="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dirty="0">
                          <a:solidFill>
                            <a:srgbClr val="000000"/>
                          </a:solidFill>
                          <a:latin typeface="Arial Narrow"/>
                          <a:ea typeface="Times New Roman"/>
                        </a:rPr>
                        <a:t>0</a:t>
                      </a:r>
                      <a:endParaRPr lang="es-PY" sz="2000" dirty="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solidFill>
                            <a:srgbClr val="000000"/>
                          </a:solidFill>
                          <a:latin typeface="Arial Narrow"/>
                          <a:ea typeface="Times New Roman"/>
                        </a:rPr>
                        <a:t>3</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PY"/>
                    </a:p>
                  </a:txBody>
                  <a:tcPr/>
                </a:tc>
                <a:tc>
                  <a:txBody>
                    <a:bodyPr/>
                    <a:lstStyle/>
                    <a:p>
                      <a:pPr algn="ctr">
                        <a:spcAft>
                          <a:spcPts val="0"/>
                        </a:spcAft>
                      </a:pPr>
                      <a:r>
                        <a:rPr lang="es-ES" sz="2000" b="1">
                          <a:solidFill>
                            <a:srgbClr val="000000"/>
                          </a:solidFill>
                          <a:latin typeface="Arial Narrow"/>
                          <a:ea typeface="Times New Roman"/>
                        </a:rPr>
                        <a:t>27</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144">
                <a:tc>
                  <a:txBody>
                    <a:bodyPr/>
                    <a:lstStyle/>
                    <a:p>
                      <a:pPr algn="just">
                        <a:spcAft>
                          <a:spcPts val="0"/>
                        </a:spcAft>
                      </a:pPr>
                      <a:r>
                        <a:rPr lang="es-ES" sz="2000">
                          <a:latin typeface="Times New Roman"/>
                          <a:ea typeface="Times New Roman"/>
                        </a:rPr>
                        <a:t>Economía Política </a:t>
                      </a:r>
                      <a:endParaRPr lang="es-PY" sz="2000">
                        <a:latin typeface="Times New Roman"/>
                        <a:ea typeface="Times New Roman"/>
                      </a:endParaRPr>
                    </a:p>
                  </a:txBody>
                  <a:tcPr marL="44169" marR="4416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a:solidFill>
                            <a:srgbClr val="000000"/>
                          </a:solidFill>
                          <a:latin typeface="Times New Roman"/>
                          <a:ea typeface="Times New Roman"/>
                        </a:rPr>
                        <a:t>16</a:t>
                      </a:r>
                      <a:endParaRPr lang="es-PY" sz="2000">
                        <a:latin typeface="Times New Roman"/>
                        <a:ea typeface="Times New Roman"/>
                      </a:endParaRPr>
                    </a:p>
                  </a:txBody>
                  <a:tcPr marL="44169" marR="4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a:latin typeface="Times New Roman"/>
                          <a:ea typeface="Times New Roman"/>
                        </a:rPr>
                        <a:t>48</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dirty="0">
                          <a:solidFill>
                            <a:srgbClr val="000000"/>
                          </a:solidFill>
                          <a:latin typeface="Arial Narrow"/>
                          <a:ea typeface="Times New Roman"/>
                        </a:rPr>
                        <a:t>0</a:t>
                      </a:r>
                      <a:endParaRPr lang="es-PY" sz="2000" dirty="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solidFill>
                            <a:srgbClr val="000000"/>
                          </a:solidFill>
                          <a:latin typeface="Arial Narrow"/>
                          <a:ea typeface="Times New Roman"/>
                        </a:rPr>
                        <a:t>3</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PY"/>
                    </a:p>
                  </a:txBody>
                  <a:tcPr/>
                </a:tc>
                <a:tc>
                  <a:txBody>
                    <a:bodyPr/>
                    <a:lstStyle/>
                    <a:p>
                      <a:pPr algn="ctr">
                        <a:spcAft>
                          <a:spcPts val="0"/>
                        </a:spcAft>
                      </a:pPr>
                      <a:r>
                        <a:rPr lang="es-ES" sz="2000" b="1">
                          <a:solidFill>
                            <a:srgbClr val="000000"/>
                          </a:solidFill>
                          <a:latin typeface="Arial Narrow"/>
                          <a:ea typeface="Times New Roman"/>
                        </a:rPr>
                        <a:t>51</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144">
                <a:tc>
                  <a:txBody>
                    <a:bodyPr/>
                    <a:lstStyle/>
                    <a:p>
                      <a:pPr algn="just">
                        <a:spcAft>
                          <a:spcPts val="0"/>
                        </a:spcAft>
                      </a:pPr>
                      <a:r>
                        <a:rPr lang="es-ES" sz="2000">
                          <a:latin typeface="Times New Roman"/>
                          <a:ea typeface="Times New Roman"/>
                        </a:rPr>
                        <a:t>Derecho Romano I</a:t>
                      </a:r>
                      <a:endParaRPr lang="es-PY" sz="2000">
                        <a:latin typeface="Times New Roman"/>
                        <a:ea typeface="Times New Roman"/>
                      </a:endParaRPr>
                    </a:p>
                  </a:txBody>
                  <a:tcPr marL="44169" marR="4416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a:solidFill>
                            <a:srgbClr val="000000"/>
                          </a:solidFill>
                          <a:latin typeface="Times New Roman"/>
                          <a:ea typeface="Times New Roman"/>
                        </a:rPr>
                        <a:t>16</a:t>
                      </a:r>
                      <a:endParaRPr lang="es-PY" sz="2000">
                        <a:latin typeface="Times New Roman"/>
                        <a:ea typeface="Times New Roman"/>
                      </a:endParaRPr>
                    </a:p>
                  </a:txBody>
                  <a:tcPr marL="44169" marR="4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a:latin typeface="Times New Roman"/>
                          <a:ea typeface="Times New Roman"/>
                        </a:rPr>
                        <a:t>48</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dirty="0">
                          <a:solidFill>
                            <a:srgbClr val="000000"/>
                          </a:solidFill>
                          <a:latin typeface="Arial Narrow"/>
                          <a:ea typeface="Times New Roman"/>
                        </a:rPr>
                        <a:t>0</a:t>
                      </a:r>
                      <a:endParaRPr lang="es-PY" sz="2000" dirty="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000" b="1">
                          <a:solidFill>
                            <a:srgbClr val="000000"/>
                          </a:solidFill>
                          <a:latin typeface="Arial Narrow"/>
                          <a:ea typeface="Times New Roman"/>
                        </a:rPr>
                        <a:t>3</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PY"/>
                    </a:p>
                  </a:txBody>
                  <a:tcPr/>
                </a:tc>
                <a:tc>
                  <a:txBody>
                    <a:bodyPr/>
                    <a:lstStyle/>
                    <a:p>
                      <a:pPr algn="ctr">
                        <a:spcAft>
                          <a:spcPts val="0"/>
                        </a:spcAft>
                      </a:pPr>
                      <a:r>
                        <a:rPr lang="es-ES" sz="2000" b="1">
                          <a:solidFill>
                            <a:srgbClr val="000000"/>
                          </a:solidFill>
                          <a:latin typeface="Arial Narrow"/>
                          <a:ea typeface="Times New Roman"/>
                        </a:rPr>
                        <a:t>51</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949">
                <a:tc>
                  <a:txBody>
                    <a:bodyPr/>
                    <a:lstStyle/>
                    <a:p>
                      <a:pPr>
                        <a:spcAft>
                          <a:spcPts val="0"/>
                        </a:spcAft>
                      </a:pPr>
                      <a:r>
                        <a:rPr lang="es-ES" sz="2000" b="1">
                          <a:solidFill>
                            <a:srgbClr val="000000"/>
                          </a:solidFill>
                          <a:latin typeface="Arial Narrow"/>
                          <a:ea typeface="Times New Roman"/>
                        </a:rPr>
                        <a:t>TOTAL HORAS </a:t>
                      </a:r>
                      <a:endParaRPr lang="es-PY" sz="2000">
                        <a:latin typeface="Times New Roman"/>
                        <a:ea typeface="Times New Roman"/>
                      </a:endParaRPr>
                    </a:p>
                  </a:txBody>
                  <a:tcPr marL="44169" marR="44169"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a:spcAft>
                          <a:spcPts val="0"/>
                        </a:spcAft>
                      </a:pPr>
                      <a:r>
                        <a:rPr lang="es-ES" sz="2000" b="1" dirty="0">
                          <a:solidFill>
                            <a:srgbClr val="000000"/>
                          </a:solidFill>
                          <a:latin typeface="Arial Narrow"/>
                          <a:ea typeface="Times New Roman"/>
                        </a:rPr>
                        <a:t>64</a:t>
                      </a:r>
                      <a:endParaRPr lang="es-PY" sz="2000" dirty="0">
                        <a:latin typeface="Times New Roman"/>
                        <a:ea typeface="Times New Roman"/>
                      </a:endParaRPr>
                    </a:p>
                  </a:txBody>
                  <a:tcPr marL="44169" marR="4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a:spcAft>
                          <a:spcPts val="0"/>
                        </a:spcAft>
                      </a:pPr>
                      <a:r>
                        <a:rPr lang="es-ES" sz="2000" b="1">
                          <a:solidFill>
                            <a:srgbClr val="000000"/>
                          </a:solidFill>
                          <a:latin typeface="Arial Narrow"/>
                          <a:ea typeface="Times New Roman"/>
                        </a:rPr>
                        <a:t>192</a:t>
                      </a:r>
                      <a:endParaRPr lang="es-PY" sz="200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a:spcAft>
                          <a:spcPts val="0"/>
                        </a:spcAft>
                      </a:pPr>
                      <a:r>
                        <a:rPr lang="es-ES" sz="2000" b="1" dirty="0">
                          <a:solidFill>
                            <a:srgbClr val="000000"/>
                          </a:solidFill>
                          <a:latin typeface="Arial Narrow"/>
                          <a:ea typeface="Times New Roman"/>
                        </a:rPr>
                        <a:t>0</a:t>
                      </a:r>
                      <a:endParaRPr lang="es-PY" sz="2000" dirty="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a:spcAft>
                          <a:spcPts val="0"/>
                        </a:spcAft>
                      </a:pPr>
                      <a:r>
                        <a:rPr lang="es-ES" sz="2000" b="1" dirty="0">
                          <a:solidFill>
                            <a:srgbClr val="000000"/>
                          </a:solidFill>
                          <a:latin typeface="Arial Narrow"/>
                          <a:ea typeface="Times New Roman"/>
                        </a:rPr>
                        <a:t>18</a:t>
                      </a:r>
                      <a:endParaRPr lang="es-PY" sz="2000" dirty="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a:spcAft>
                          <a:spcPts val="0"/>
                        </a:spcAft>
                      </a:pPr>
                      <a:endParaRPr lang="es-PY" sz="2000" dirty="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c>
                  <a:txBody>
                    <a:bodyPr/>
                    <a:lstStyle/>
                    <a:p>
                      <a:pPr algn="ctr">
                        <a:spcAft>
                          <a:spcPts val="0"/>
                        </a:spcAft>
                      </a:pPr>
                      <a:r>
                        <a:rPr lang="es-ES" sz="2000" b="1" dirty="0">
                          <a:solidFill>
                            <a:srgbClr val="000000"/>
                          </a:solidFill>
                          <a:latin typeface="Arial Narrow"/>
                          <a:ea typeface="Times New Roman"/>
                        </a:rPr>
                        <a:t>210</a:t>
                      </a:r>
                      <a:endParaRPr lang="es-PY" sz="2000" dirty="0">
                        <a:latin typeface="Times New Roman"/>
                        <a:ea typeface="Times New Roman"/>
                      </a:endParaRPr>
                    </a:p>
                  </a:txBody>
                  <a:tcPr marL="44169" marR="44169"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5B3D7"/>
                    </a:solidFill>
                  </a:tcPr>
                </a:tc>
              </a:tr>
            </a:tbl>
          </a:graphicData>
        </a:graphic>
      </p:graphicFrame>
      <p:sp>
        <p:nvSpPr>
          <p:cNvPr id="35841" name="Rectangle 1"/>
          <p:cNvSpPr>
            <a:spLocks noChangeArrowheads="1"/>
          </p:cNvSpPr>
          <p:nvPr/>
        </p:nvSpPr>
        <p:spPr bwMode="auto">
          <a:xfrm>
            <a:off x="1500166" y="642918"/>
            <a:ext cx="6786578"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DISTRIBUCIÓN DE MATERIAS Y CARGA  HORARIA </a:t>
            </a:r>
            <a:endParaRPr kumimoji="0" lang="es-PY"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Carrera de Derecho </a:t>
            </a:r>
            <a:endParaRPr kumimoji="0" lang="es-PY"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CARGA HORARIA POR </a:t>
            </a:r>
            <a:r>
              <a:rPr kumimoji="0" lang="es-E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ASIGNATURA </a:t>
            </a:r>
            <a:endParaRPr kumimoji="0" lang="es-PY"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PY"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285720" y="0"/>
            <a:ext cx="8572560" cy="64479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SISTEMA DE EVALUACIÓN</a:t>
            </a:r>
            <a:endParaRPr kumimoji="0" lang="es-PY"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evaluación es un componente esencial de cualquier esfuerzo educativo para impregnar de valor una intervención pedagógica, así como para adoptar una buena decisión en la prosecución de los objetivos de un plan de formación. </a:t>
            </a:r>
            <a:endParaRPr kumimoji="0" lang="es-PY"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evaluación se considera, como un proceso sistemático, que implica planificar, recoger y obtener información a fin de tomar decisiones sobre el complejo proceso de enseñanza-aprendizaje. En este sentido, la evaluación se convierte en una fuente de conocimiento, en una herramienta que permite aportar a los procesos educativos y contribuir a mejorar la gestión educativa.</a:t>
            </a:r>
            <a:endParaRPr kumimoji="0" lang="es-PY"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PERIODO ORDINARIO </a:t>
            </a:r>
            <a:endParaRPr kumimoji="0" lang="es-PY"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Para tener derecho a presentarse a las pruebas de evaluación final el alumno deberá llenar los siguientes requisitos:</a:t>
            </a:r>
            <a:endParaRPr kumimoji="0" lang="es-PY"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Haber asistido al 75 % de las clases.</a:t>
            </a:r>
            <a:endParaRPr kumimoji="0" lang="es-PY"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Haber presentado el/los trabajos de investigación exigido por la cátedra y alcanzado el nivel mínimo de exigencia.</a:t>
            </a:r>
            <a:endParaRPr kumimoji="0" lang="es-PY"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Haberse presentado y aprobado la evaluación parcial correspondiente del bimestre.</a:t>
            </a:r>
            <a:endParaRPr kumimoji="0" lang="es-PY"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distribución de los porcentajes y puntos del proceso de evaluación durante el desarrollo de la materia es como sigue:</a:t>
            </a:r>
            <a:endParaRPr kumimoji="0" lang="es-PY" sz="9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lphaLcParenR"/>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Evaluación parcial- (E.P) es equivalente al 40%  que constituirá 40 puntos y esto se podrá administrar una vez que se haya completado el desarrollo programático del 50% del total de los contenidos de la materia. </a:t>
            </a:r>
            <a:endParaRPr kumimoji="0" lang="es-PY" sz="9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lphaLcParenR"/>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Trabajo de Investigación y/o Práctico (T.I) es equivalente al 10%  que constituirá 10 puntos quedando la metodología bajo la autonomía del catedrático. </a:t>
            </a:r>
            <a:endParaRPr kumimoji="0" lang="es-PY" sz="9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lphaLcParenR"/>
              <a:tabLst/>
            </a:pP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Evaluación Final – (E.F) es equivalente al 50% que constituirá 50 puntos.</a:t>
            </a:r>
          </a:p>
          <a:p>
            <a:pPr marL="457200" marR="0" lvl="1" indent="0" algn="l" defTabSz="914400" rtl="0" eaLnBrk="0" fontAlgn="base" latinLnBrk="0" hangingPunct="0">
              <a:lnSpc>
                <a:spcPct val="100000"/>
              </a:lnSpc>
              <a:spcBef>
                <a:spcPct val="0"/>
              </a:spcBef>
              <a:spcAft>
                <a:spcPct val="0"/>
              </a:spcAft>
              <a:buClrTx/>
              <a:buSzTx/>
              <a:buFontTx/>
              <a:buAutoNum type="alphaLcParenR"/>
              <a:tabLst/>
            </a:pPr>
            <a:endParaRPr kumimoji="0" lang="es-PY"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CRITERIOS DE PROMOCIÓN - </a:t>
            </a:r>
            <a:r>
              <a:rPr kumimoji="0" lang="es-MX"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ESCALA DE CALIFICACIÓN</a:t>
            </a:r>
            <a:endParaRPr kumimoji="0" lang="es-PY"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PY" sz="1400" b="0" i="0" u="none" strike="noStrike" cap="none" normalizeH="0" baseline="0" dirty="0" smtClean="0">
                <a:ln>
                  <a:noFill/>
                </a:ln>
                <a:solidFill>
                  <a:srgbClr val="000000"/>
                </a:solidFill>
                <a:effectLst/>
                <a:latin typeface="Arial" pitchFamily="34" charset="0"/>
                <a:cs typeface="Arial" pitchFamily="34" charset="0"/>
              </a:rPr>
              <a:t>El nivel de aprendizaje de los estudiantes se expresa por medio de una escala numérica de calificación </a:t>
            </a:r>
            <a:r>
              <a:rPr kumimoji="0" lang="es-MX" sz="1400" b="0" i="0" u="none" strike="noStrike" cap="none" normalizeH="0" baseline="0" dirty="0" smtClean="0">
                <a:ln>
                  <a:noFill/>
                </a:ln>
                <a:solidFill>
                  <a:srgbClr val="000000"/>
                </a:solidFill>
                <a:effectLst/>
                <a:latin typeface="Arial" pitchFamily="34" charset="0"/>
                <a:cs typeface="Arial" pitchFamily="34" charset="0"/>
              </a:rPr>
              <a:t>del</a:t>
            </a:r>
            <a:r>
              <a:rPr kumimoji="0" lang="es-PY" sz="1400" b="0" i="0" u="none" strike="noStrike" cap="none" normalizeH="0" baseline="0" dirty="0" smtClean="0">
                <a:ln>
                  <a:noFill/>
                </a:ln>
                <a:solidFill>
                  <a:srgbClr val="000000"/>
                </a:solidFill>
                <a:effectLst/>
                <a:latin typeface="Arial" pitchFamily="34" charset="0"/>
                <a:cs typeface="Arial" pitchFamily="34" charset="0"/>
              </a:rPr>
              <a:t> 1 (uno) al 5 (cinco).</a:t>
            </a:r>
            <a:endParaRPr kumimoji="0" lang="es-PY"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PY" sz="1400" b="0" i="0" u="none" strike="noStrike" cap="none" normalizeH="0" baseline="0" dirty="0" smtClean="0">
                <a:ln>
                  <a:noFill/>
                </a:ln>
                <a:solidFill>
                  <a:srgbClr val="000000"/>
                </a:solidFill>
                <a:effectLst/>
                <a:latin typeface="Arial" pitchFamily="34" charset="0"/>
                <a:cs typeface="Arial" pitchFamily="34" charset="0"/>
              </a:rPr>
              <a:t>Para obtener la calificación mínima 2 (dos), el estudiante debe lograr:</a:t>
            </a:r>
            <a:endParaRPr kumimoji="0" lang="es-PY"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PY" sz="1400" b="0" i="0" u="none" strike="noStrike" cap="none" normalizeH="0" baseline="0" dirty="0" smtClean="0">
                <a:ln>
                  <a:noFill/>
                </a:ln>
                <a:solidFill>
                  <a:srgbClr val="000000"/>
                </a:solidFill>
                <a:effectLst/>
                <a:latin typeface="Arial" pitchFamily="34" charset="0"/>
                <a:cs typeface="Arial" pitchFamily="34" charset="0"/>
              </a:rPr>
              <a:t>El 61% de los contenidos desarrollados del módulo conforme a los  procesos a ser aplicados durante el Proceso – Enseñanza - Aprendizaje</a:t>
            </a:r>
            <a:endParaRPr kumimoji="0" lang="es-PY"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1792287" y="3302952"/>
          <a:ext cx="5559425" cy="252095"/>
        </p:xfrm>
        <a:graphic>
          <a:graphicData uri="http://schemas.openxmlformats.org/drawingml/2006/table">
            <a:tbl>
              <a:tblPr/>
              <a:tblGrid>
                <a:gridCol w="5559425"/>
              </a:tblGrid>
              <a:tr h="252095">
                <a:tc>
                  <a:txBody>
                    <a:bodyPr/>
                    <a:lstStyle/>
                    <a:p>
                      <a:pPr algn="ctr">
                        <a:spcAft>
                          <a:spcPts val="0"/>
                        </a:spcAft>
                      </a:pPr>
                      <a:r>
                        <a:rPr lang="es-ES" sz="1200" b="1">
                          <a:latin typeface="Times New Roman"/>
                          <a:ea typeface="Times New Roman"/>
                        </a:rPr>
                        <a:t>Nivel de exigencia para la nota mínima (2) dos es del 61%</a:t>
                      </a:r>
                      <a:endParaRPr lang="es-PY"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4 Tabla"/>
          <p:cNvGraphicFramePr>
            <a:graphicFrameLocks noGrp="1"/>
          </p:cNvGraphicFramePr>
          <p:nvPr/>
        </p:nvGraphicFramePr>
        <p:xfrm>
          <a:off x="214282" y="1357298"/>
          <a:ext cx="8643999" cy="2560320"/>
        </p:xfrm>
        <a:graphic>
          <a:graphicData uri="http://schemas.openxmlformats.org/drawingml/2006/table">
            <a:tbl>
              <a:tblPr/>
              <a:tblGrid>
                <a:gridCol w="2066463"/>
                <a:gridCol w="2063502"/>
                <a:gridCol w="2694401"/>
                <a:gridCol w="1819633"/>
              </a:tblGrid>
              <a:tr h="2286016">
                <a:tc>
                  <a:txBody>
                    <a:bodyPr/>
                    <a:lstStyle/>
                    <a:p>
                      <a:pPr algn="ctr">
                        <a:spcAft>
                          <a:spcPts val="0"/>
                        </a:spcAft>
                      </a:pPr>
                      <a:r>
                        <a:rPr lang="es-ES" sz="2400" dirty="0">
                          <a:latin typeface="Times New Roman"/>
                          <a:ea typeface="Times New Roman"/>
                        </a:rPr>
                        <a:t>Evaluación Parcial</a:t>
                      </a:r>
                      <a:endParaRPr lang="es-PY" sz="2400" dirty="0">
                        <a:latin typeface="Times New Roman"/>
                        <a:ea typeface="Times New Roman"/>
                      </a:endParaRPr>
                    </a:p>
                    <a:p>
                      <a:pPr algn="ctr">
                        <a:spcAft>
                          <a:spcPts val="0"/>
                        </a:spcAft>
                      </a:pPr>
                      <a:endParaRPr lang="es-ES" sz="2400" dirty="0" smtClean="0">
                        <a:latin typeface="Times New Roman"/>
                        <a:ea typeface="Times New Roman"/>
                      </a:endParaRPr>
                    </a:p>
                    <a:p>
                      <a:pPr algn="ctr">
                        <a:spcAft>
                          <a:spcPts val="0"/>
                        </a:spcAft>
                      </a:pPr>
                      <a:r>
                        <a:rPr lang="es-ES" sz="2400" dirty="0" smtClean="0">
                          <a:latin typeface="Times New Roman"/>
                          <a:ea typeface="Times New Roman"/>
                        </a:rPr>
                        <a:t>40 </a:t>
                      </a:r>
                      <a:r>
                        <a:rPr lang="es-ES" sz="2400" dirty="0" smtClean="0">
                          <a:latin typeface="Times New Roman"/>
                          <a:ea typeface="Times New Roman"/>
                        </a:rPr>
                        <a:t>%</a:t>
                      </a:r>
                    </a:p>
                    <a:p>
                      <a:pPr algn="ctr">
                        <a:spcAft>
                          <a:spcPts val="0"/>
                        </a:spcAft>
                      </a:pPr>
                      <a:endParaRPr lang="es-ES" sz="2400" dirty="0" smtClean="0">
                        <a:latin typeface="Times New Roman"/>
                        <a:ea typeface="Times New Roman"/>
                      </a:endParaRPr>
                    </a:p>
                    <a:p>
                      <a:pPr algn="ctr">
                        <a:spcAft>
                          <a:spcPts val="0"/>
                        </a:spcAft>
                      </a:pPr>
                      <a:endParaRPr lang="es-ES" sz="2400" dirty="0" smtClean="0">
                        <a:latin typeface="Times New Roman"/>
                        <a:ea typeface="Times New Roman"/>
                      </a:endParaRPr>
                    </a:p>
                    <a:p>
                      <a:pPr algn="ctr">
                        <a:spcAft>
                          <a:spcPts val="0"/>
                        </a:spcAft>
                      </a:pPr>
                      <a:endParaRPr lang="es-PY"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400" dirty="0" smtClean="0">
                          <a:latin typeface="Times New Roman"/>
                          <a:ea typeface="Times New Roman"/>
                        </a:rPr>
                        <a:t>Evaluación </a:t>
                      </a:r>
                      <a:r>
                        <a:rPr lang="es-ES" sz="2400" dirty="0">
                          <a:latin typeface="Times New Roman"/>
                          <a:ea typeface="Times New Roman"/>
                        </a:rPr>
                        <a:t>final</a:t>
                      </a:r>
                      <a:endParaRPr lang="es-PY" sz="2400" dirty="0">
                        <a:latin typeface="Times New Roman"/>
                        <a:ea typeface="Times New Roman"/>
                      </a:endParaRPr>
                    </a:p>
                    <a:p>
                      <a:pPr algn="ctr">
                        <a:spcAft>
                          <a:spcPts val="0"/>
                        </a:spcAft>
                      </a:pPr>
                      <a:endParaRPr lang="es-ES" sz="2400" dirty="0" smtClean="0">
                        <a:latin typeface="Times New Roman"/>
                        <a:ea typeface="Times New Roman"/>
                      </a:endParaRPr>
                    </a:p>
                    <a:p>
                      <a:pPr algn="ctr">
                        <a:spcAft>
                          <a:spcPts val="0"/>
                        </a:spcAft>
                      </a:pPr>
                      <a:r>
                        <a:rPr lang="es-ES" sz="2400" dirty="0" smtClean="0">
                          <a:latin typeface="Times New Roman"/>
                          <a:ea typeface="Times New Roman"/>
                        </a:rPr>
                        <a:t>50</a:t>
                      </a:r>
                      <a:r>
                        <a:rPr lang="es-ES" sz="2400" dirty="0" smtClean="0">
                          <a:latin typeface="Times New Roman"/>
                          <a:ea typeface="Times New Roman"/>
                        </a:rPr>
                        <a:t>%</a:t>
                      </a:r>
                    </a:p>
                    <a:p>
                      <a:pPr algn="ctr">
                        <a:spcAft>
                          <a:spcPts val="0"/>
                        </a:spcAft>
                      </a:pPr>
                      <a:endParaRPr lang="es-ES" sz="2400" dirty="0" smtClean="0">
                        <a:latin typeface="Times New Roman"/>
                        <a:ea typeface="Times New Roman"/>
                      </a:endParaRPr>
                    </a:p>
                    <a:p>
                      <a:pPr algn="ctr">
                        <a:spcAft>
                          <a:spcPts val="0"/>
                        </a:spcAft>
                      </a:pPr>
                      <a:endParaRPr lang="es-PY"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400" dirty="0" smtClean="0">
                          <a:latin typeface="Times New Roman"/>
                          <a:ea typeface="Times New Roman"/>
                        </a:rPr>
                        <a:t>Trabajo </a:t>
                      </a:r>
                      <a:r>
                        <a:rPr lang="es-ES" sz="2400" dirty="0">
                          <a:latin typeface="Times New Roman"/>
                          <a:ea typeface="Times New Roman"/>
                        </a:rPr>
                        <a:t>de Investigación</a:t>
                      </a:r>
                      <a:endParaRPr lang="es-PY" sz="2400" dirty="0">
                        <a:latin typeface="Times New Roman"/>
                        <a:ea typeface="Times New Roman"/>
                      </a:endParaRPr>
                    </a:p>
                    <a:p>
                      <a:pPr algn="ctr">
                        <a:spcAft>
                          <a:spcPts val="0"/>
                        </a:spcAft>
                      </a:pPr>
                      <a:endParaRPr lang="es-ES" sz="2400" dirty="0" smtClean="0">
                        <a:latin typeface="Times New Roman"/>
                        <a:ea typeface="Times New Roman"/>
                      </a:endParaRPr>
                    </a:p>
                    <a:p>
                      <a:pPr algn="ctr">
                        <a:spcAft>
                          <a:spcPts val="0"/>
                        </a:spcAft>
                      </a:pPr>
                      <a:r>
                        <a:rPr lang="es-ES" sz="2400" dirty="0" smtClean="0">
                          <a:latin typeface="Times New Roman"/>
                          <a:ea typeface="Times New Roman"/>
                        </a:rPr>
                        <a:t>10</a:t>
                      </a:r>
                      <a:r>
                        <a:rPr lang="es-ES" sz="2400" dirty="0" smtClean="0">
                          <a:latin typeface="Times New Roman"/>
                          <a:ea typeface="Times New Roman"/>
                        </a:rPr>
                        <a:t>%</a:t>
                      </a:r>
                    </a:p>
                    <a:p>
                      <a:pPr algn="ctr">
                        <a:spcAft>
                          <a:spcPts val="0"/>
                        </a:spcAft>
                      </a:pPr>
                      <a:endParaRPr lang="es-ES" sz="2400" dirty="0" smtClean="0">
                        <a:latin typeface="Times New Roman"/>
                        <a:ea typeface="Times New Roman"/>
                      </a:endParaRPr>
                    </a:p>
                    <a:p>
                      <a:pPr algn="ctr">
                        <a:spcAft>
                          <a:spcPts val="0"/>
                        </a:spcAft>
                      </a:pPr>
                      <a:endParaRPr lang="es-PY" sz="2400" dirty="0" smtClean="0">
                        <a:latin typeface="Times New Roman"/>
                        <a:ea typeface="Times New Roman"/>
                      </a:endParaRPr>
                    </a:p>
                    <a:p>
                      <a:pPr algn="ctr">
                        <a:spcAft>
                          <a:spcPts val="0"/>
                        </a:spcAft>
                      </a:pPr>
                      <a:endParaRPr lang="es-PY"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2400" b="1" dirty="0" smtClean="0">
                          <a:latin typeface="Times New Roman"/>
                          <a:ea typeface="Times New Roman"/>
                        </a:rPr>
                        <a:t>Total </a:t>
                      </a:r>
                      <a:r>
                        <a:rPr lang="es-ES" sz="2400" b="1" dirty="0">
                          <a:latin typeface="Times New Roman"/>
                          <a:ea typeface="Times New Roman"/>
                        </a:rPr>
                        <a:t>de Puntos</a:t>
                      </a:r>
                      <a:endParaRPr lang="es-PY" sz="2400" dirty="0">
                        <a:latin typeface="Times New Roman"/>
                        <a:ea typeface="Times New Roman"/>
                      </a:endParaRPr>
                    </a:p>
                    <a:p>
                      <a:pPr algn="ctr">
                        <a:spcAft>
                          <a:spcPts val="0"/>
                        </a:spcAft>
                      </a:pPr>
                      <a:r>
                        <a:rPr lang="es-ES" sz="2400" b="1" dirty="0">
                          <a:latin typeface="Times New Roman"/>
                          <a:ea typeface="Times New Roman"/>
                        </a:rPr>
                        <a:t>100</a:t>
                      </a:r>
                      <a:endParaRPr lang="es-PY"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7889" name="Rectangle 1"/>
          <p:cNvSpPr>
            <a:spLocks noChangeArrowheads="1"/>
          </p:cNvSpPr>
          <p:nvPr/>
        </p:nvSpPr>
        <p:spPr bwMode="auto">
          <a:xfrm>
            <a:off x="2643174" y="642918"/>
            <a:ext cx="342902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Ejemplo</a:t>
            </a:r>
            <a:r>
              <a:rPr kumimoji="0" lang="es-E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s-E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6 Rectángulo"/>
          <p:cNvSpPr/>
          <p:nvPr/>
        </p:nvSpPr>
        <p:spPr>
          <a:xfrm>
            <a:off x="357158" y="4143380"/>
            <a:ext cx="8429684" cy="2308324"/>
          </a:xfrm>
          <a:prstGeom prst="rect">
            <a:avLst/>
          </a:prstGeom>
        </p:spPr>
        <p:txBody>
          <a:bodyPr wrap="square">
            <a:spAutoFit/>
          </a:bodyPr>
          <a:lstStyle/>
          <a:p>
            <a:pPr algn="just"/>
            <a:r>
              <a:rPr lang="es-ES" dirty="0" smtClean="0"/>
              <a:t>El estudiante tiene derecho a presentarse a la  Evaluación Final de la materia, toda vez que haya cumplido con el trabajo de investigación, la práctica propiamente de la materia. </a:t>
            </a:r>
          </a:p>
          <a:p>
            <a:pPr algn="just"/>
            <a:endParaRPr lang="es-ES" dirty="0" smtClean="0"/>
          </a:p>
          <a:p>
            <a:pPr algn="just"/>
            <a:r>
              <a:rPr lang="es-ES" dirty="0" smtClean="0"/>
              <a:t>Las evaluaciones cubrirán los objetivos previstos y contenidos desarrollados durante el período correspondiente. Las mismas podrán ser orales o escritas, debiendo dejarse constancia de la evaluación parcial. La evaluación final puede ser oral o escrita.</a:t>
            </a:r>
            <a:endParaRPr lang="es-PY"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428596" y="1357298"/>
            <a:ext cx="8501058" cy="95410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PY" sz="1600" b="0" i="0" u="none" strike="noStrike" cap="none" normalizeH="0" baseline="0" dirty="0" smtClean="0">
                <a:ln>
                  <a:noFill/>
                </a:ln>
                <a:solidFill>
                  <a:srgbClr val="222222"/>
                </a:solidFill>
                <a:effectLst/>
                <a:latin typeface="Arial" pitchFamily="34" charset="0"/>
                <a:cs typeface="Arial" pitchFamily="34" charset="0"/>
              </a:rPr>
              <a:t>LINK PARA MANUAL DE ORIENTACIÓN (En constante actualización)</a:t>
            </a:r>
            <a:endParaRPr kumimoji="0" lang="es-PY"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Y"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PY" sz="1600" b="0" i="0" u="none" strike="noStrike" cap="none" normalizeH="0" baseline="0" dirty="0" smtClean="0">
                <a:ln>
                  <a:noFill/>
                </a:ln>
                <a:solidFill>
                  <a:schemeClr val="accent1"/>
                </a:solidFill>
                <a:effectLst/>
                <a:latin typeface="Arial" pitchFamily="34" charset="0"/>
                <a:cs typeface="Arial" pitchFamily="34" charset="0"/>
                <a:hlinkClick r:id="rId2"/>
              </a:rPr>
              <a:t>http://www.utcd.edu.py/wp-content/uploads/2017/09/Reglamentos_para_estudiantes.pdf</a:t>
            </a:r>
            <a:endParaRPr kumimoji="0" lang="es-PY" sz="1600" b="0" i="0" u="none" strike="noStrike" cap="none" normalizeH="0" baseline="0" dirty="0" smtClean="0">
              <a:ln>
                <a:noFill/>
              </a:ln>
              <a:solidFill>
                <a:schemeClr val="accent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PY" sz="1000" b="0" i="0" u="none" strike="noStrike" cap="none" normalizeH="0" baseline="0" dirty="0" smtClean="0">
                <a:ln>
                  <a:noFill/>
                </a:ln>
                <a:solidFill>
                  <a:srgbClr val="222222"/>
                </a:solidFill>
                <a:effectLst/>
                <a:latin typeface="Arial" pitchFamily="34" charset="0"/>
                <a:cs typeface="Arial" pitchFamily="34" charset="0"/>
              </a:rPr>
              <a:t>  </a:t>
            </a:r>
            <a:endParaRPr kumimoji="0" lang="es-PY" sz="2000" b="0" i="0" u="none" strike="noStrike" cap="none" normalizeH="0" baseline="0" dirty="0" smtClean="0">
              <a:ln>
                <a:noFill/>
              </a:ln>
              <a:solidFill>
                <a:srgbClr val="222222"/>
              </a:solidFill>
              <a:effectLst/>
              <a:latin typeface="Arial" pitchFamily="34" charset="0"/>
              <a:cs typeface="Arial" pitchFamily="34" charset="0"/>
            </a:endParaRPr>
          </a:p>
        </p:txBody>
      </p:sp>
      <p:pic>
        <p:nvPicPr>
          <p:cNvPr id="38914" name="Picture 2" descr="https://ssl.gstatic.com/ui/v1/icons/mail/images/cleardot.gif"/>
          <p:cNvPicPr>
            <a:picLocks noChangeAspect="1" noChangeArrowheads="1"/>
          </p:cNvPicPr>
          <p:nvPr/>
        </p:nvPicPr>
        <p:blipFill>
          <a:blip r:embed="rId3"/>
          <a:srcRect/>
          <a:stretch>
            <a:fillRect/>
          </a:stretch>
        </p:blipFill>
        <p:spPr bwMode="auto">
          <a:xfrm>
            <a:off x="31750" y="198438"/>
            <a:ext cx="9525" cy="952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428596" y="1928802"/>
            <a:ext cx="828680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4400" b="1" i="0" u="none" strike="noStrike" cap="none" normalizeH="0" baseline="0" dirty="0" smtClean="0">
                <a:ln>
                  <a:noFill/>
                </a:ln>
                <a:solidFill>
                  <a:schemeClr val="tx1"/>
                </a:solidFill>
                <a:effectLst/>
                <a:latin typeface="Arial Black" pitchFamily="34" charset="0"/>
                <a:ea typeface="Times New Roman" pitchFamily="18" charset="0"/>
                <a:cs typeface="Lucida Sans Unicode" pitchFamily="34" charset="0"/>
              </a:rPr>
              <a:t>PROYECTO EDUCATIVO</a:t>
            </a:r>
            <a:endParaRPr kumimoji="0" lang="es-PY"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4000" b="1" i="0" u="none" strike="noStrike" cap="none" normalizeH="0" baseline="0" dirty="0" smtClean="0">
                <a:ln>
                  <a:noFill/>
                </a:ln>
                <a:solidFill>
                  <a:schemeClr val="tx1"/>
                </a:solidFill>
                <a:effectLst/>
                <a:latin typeface="Arial Black" pitchFamily="34" charset="0"/>
                <a:ea typeface="Times New Roman" pitchFamily="18" charset="0"/>
                <a:cs typeface="Lucida Sans Unicode" pitchFamily="34" charset="0"/>
              </a:rPr>
              <a:t>CARRERA DERECHO</a:t>
            </a:r>
            <a:endParaRPr kumimoji="0" lang="es-PY"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ES" sz="4000" b="1" i="0" u="none" strike="noStrike" cap="none" normalizeH="0" baseline="0" dirty="0" smtClean="0">
              <a:ln>
                <a:noFill/>
              </a:ln>
              <a:solidFill>
                <a:schemeClr val="tx1"/>
              </a:solidFill>
              <a:effectLst/>
              <a:latin typeface="Arial Black" pitchFamily="34" charset="0"/>
              <a:ea typeface="Times New Roman" pitchFamily="18" charset="0"/>
              <a:cs typeface="Lucida Sans Unicode"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4000" b="1" i="0" u="none" strike="noStrike" cap="none" normalizeH="0" baseline="0" dirty="0" smtClean="0">
                <a:ln>
                  <a:noFill/>
                </a:ln>
                <a:solidFill>
                  <a:schemeClr val="tx1"/>
                </a:solidFill>
                <a:effectLst/>
                <a:latin typeface="Arial Black" pitchFamily="34" charset="0"/>
                <a:ea typeface="Times New Roman" pitchFamily="18" charset="0"/>
                <a:cs typeface="Lucida Sans Unicode" pitchFamily="34" charset="0"/>
              </a:rPr>
              <a:t>PLAN </a:t>
            </a:r>
            <a:endParaRPr kumimoji="0" lang="es-PY"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4000" b="1" i="0" u="none" strike="noStrike" cap="none" normalizeH="0" baseline="0" dirty="0" smtClean="0">
                <a:ln>
                  <a:noFill/>
                </a:ln>
                <a:solidFill>
                  <a:schemeClr val="tx1"/>
                </a:solidFill>
                <a:effectLst/>
                <a:latin typeface="Arial Black" pitchFamily="34" charset="0"/>
                <a:ea typeface="Times New Roman" pitchFamily="18" charset="0"/>
                <a:cs typeface="Lucida Sans Unicode" pitchFamily="34" charset="0"/>
              </a:rPr>
              <a:t>AJUSTADO - 2011</a:t>
            </a:r>
            <a:endParaRPr kumimoji="0" lang="es-PY"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Y"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User\Downloads\NuevoDocumento 2018-02-20 (1).jpg"/>
          <p:cNvPicPr>
            <a:picLocks noChangeAspect="1" noChangeArrowheads="1"/>
          </p:cNvPicPr>
          <p:nvPr/>
        </p:nvPicPr>
        <p:blipFill>
          <a:blip r:embed="rId2"/>
          <a:srcRect/>
          <a:stretch>
            <a:fillRect/>
          </a:stretch>
        </p:blipFill>
        <p:spPr bwMode="auto">
          <a:xfrm>
            <a:off x="500034" y="0"/>
            <a:ext cx="7858179" cy="6858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357158" y="3857628"/>
            <a:ext cx="8572560" cy="292387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lang="es-ES" sz="2800" b="1" dirty="0" smtClean="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800" b="1" i="0" u="none" strike="noStrike" cap="none" normalizeH="0" baseline="0" dirty="0" smtClean="0">
                <a:ln>
                  <a:noFill/>
                </a:ln>
                <a:effectLst/>
                <a:latin typeface="Arial" pitchFamily="34" charset="0"/>
                <a:ea typeface="Times New Roman" pitchFamily="18" charset="0"/>
                <a:cs typeface="Arial" pitchFamily="34" charset="0"/>
              </a:rPr>
              <a:t>VISIÓN</a:t>
            </a:r>
            <a:endParaRPr kumimoji="0" lang="es-PY" sz="11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400" b="1" i="1" u="none" strike="noStrike" cap="none" normalizeH="0" baseline="0" dirty="0" smtClean="0">
                <a:ln>
                  <a:noFill/>
                </a:ln>
                <a:effectLst/>
                <a:latin typeface="Arial" pitchFamily="34" charset="0"/>
                <a:ea typeface="Times New Roman" pitchFamily="18" charset="0"/>
                <a:cs typeface="Arial" pitchFamily="34" charset="0"/>
              </a:rPr>
              <a:t>La difusión y el impulso de la educación superior en el área del Derecho, mediante la excelencia académica, la cultura investigativa y la responsabilidad social para contribuir al desarrollo nacional, regional y mundial.</a:t>
            </a:r>
            <a:endParaRPr kumimoji="0" lang="es-PY" sz="1100" b="1"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Y" sz="3200" b="1" i="0" u="none" strike="noStrike" cap="none" normalizeH="0" baseline="0" dirty="0" smtClean="0">
              <a:ln>
                <a:noFill/>
              </a:ln>
              <a:effectLst/>
              <a:latin typeface="Arial" pitchFamily="34" charset="0"/>
              <a:cs typeface="Arial" pitchFamily="34" charset="0"/>
            </a:endParaRPr>
          </a:p>
        </p:txBody>
      </p:sp>
      <p:sp>
        <p:nvSpPr>
          <p:cNvPr id="5" name="4 Rectángulo"/>
          <p:cNvSpPr/>
          <p:nvPr/>
        </p:nvSpPr>
        <p:spPr>
          <a:xfrm>
            <a:off x="285720" y="1000108"/>
            <a:ext cx="8643998" cy="273921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fontAlgn="base">
              <a:spcBef>
                <a:spcPct val="0"/>
              </a:spcBef>
              <a:spcAft>
                <a:spcPct val="0"/>
              </a:spcAft>
            </a:pPr>
            <a:r>
              <a:rPr lang="es-ES" sz="2800" b="1" dirty="0" smtClean="0">
                <a:latin typeface="Arial" pitchFamily="34" charset="0"/>
                <a:ea typeface="Times New Roman" pitchFamily="18" charset="0"/>
                <a:cs typeface="Arial" pitchFamily="34" charset="0"/>
              </a:rPr>
              <a:t>MISIÓN</a:t>
            </a:r>
            <a:endParaRPr lang="es-PY" sz="1100" b="1" dirty="0" smtClean="0">
              <a:latin typeface="Arial" pitchFamily="34" charset="0"/>
              <a:cs typeface="Arial" pitchFamily="34" charset="0"/>
            </a:endParaRPr>
          </a:p>
          <a:p>
            <a:pPr lvl="0" eaLnBrk="0" fontAlgn="base" hangingPunct="0">
              <a:spcBef>
                <a:spcPct val="0"/>
              </a:spcBef>
              <a:spcAft>
                <a:spcPct val="0"/>
              </a:spcAft>
            </a:pPr>
            <a:r>
              <a:rPr lang="es-ES" sz="2400" b="1" i="1" dirty="0" smtClean="0">
                <a:latin typeface="Arial" pitchFamily="34" charset="0"/>
                <a:ea typeface="Times New Roman" pitchFamily="18" charset="0"/>
                <a:cs typeface="Arial" pitchFamily="34" charset="0"/>
              </a:rPr>
              <a:t>Tiene como misión, la formación de profesionales calificados que apliquen los conocimientos jurídicos y científicos, para resolver los problemas de índole social de su comunidad,  propiciando así el desarrollo social, cultural y  económico en el ámbito nacional, regional y mundial</a:t>
            </a:r>
            <a:r>
              <a:rPr lang="es-ES" b="1" i="1" dirty="0" smtClean="0">
                <a:latin typeface="Arial" pitchFamily="34" charset="0"/>
                <a:ea typeface="Times New Roman" pitchFamily="18" charset="0"/>
                <a:cs typeface="Arial" pitchFamily="34" charset="0"/>
              </a:rPr>
              <a:t>. </a:t>
            </a:r>
            <a:endParaRPr lang="es-PY" sz="1000" b="1" dirty="0" smtClean="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2000240"/>
            <a:ext cx="9144000" cy="529375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OBJETIVOS ESPECIFICOS</a:t>
            </a:r>
            <a:endParaRPr kumimoji="0" lang="es-PY"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PY"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Promover los conocimientos, habilidades y destrezas necesarios para responder a las nuevas formas que adquiere el Estado, la sociedad y la economía nacional. </a:t>
            </a:r>
          </a:p>
          <a:p>
            <a:pPr marL="0" marR="0" lvl="0" indent="0" algn="l" defTabSz="914400" rtl="0" eaLnBrk="0" fontAlgn="base" latinLnBrk="0" hangingPunct="0">
              <a:lnSpc>
                <a:spcPct val="100000"/>
              </a:lnSpc>
              <a:spcBef>
                <a:spcPct val="0"/>
              </a:spcBef>
              <a:spcAft>
                <a:spcPct val="0"/>
              </a:spcAft>
              <a:buClrTx/>
              <a:buSzTx/>
              <a:tabLst/>
            </a:pPr>
            <a:endParaRPr kumimoji="0" lang="es-PY"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PY"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Conocer las garantías constitucionales para su difusión, aplicación y cumplimiento correspondiente.</a:t>
            </a:r>
          </a:p>
          <a:p>
            <a:pPr marL="0" marR="0" lvl="0" indent="0" algn="l" defTabSz="914400" rtl="0" eaLnBrk="0" fontAlgn="base" latinLnBrk="0" hangingPunct="0">
              <a:lnSpc>
                <a:spcPct val="100000"/>
              </a:lnSpc>
              <a:spcBef>
                <a:spcPct val="0"/>
              </a:spcBef>
              <a:spcAft>
                <a:spcPct val="0"/>
              </a:spcAft>
              <a:buClrTx/>
              <a:buSzTx/>
              <a:tabLst/>
            </a:pPr>
            <a:endParaRPr kumimoji="0" lang="es-PY"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PY"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Desarrollar conciencia ética, científica y orgánica doctrinal, a fin de responder a las necesidades de trabajo del país, la región y el mundo.</a:t>
            </a:r>
          </a:p>
          <a:p>
            <a:pPr marL="0" marR="0" lvl="0" indent="0" algn="l" defTabSz="914400" rtl="0" eaLnBrk="0" fontAlgn="base" latinLnBrk="0" hangingPunct="0">
              <a:lnSpc>
                <a:spcPct val="100000"/>
              </a:lnSpc>
              <a:spcBef>
                <a:spcPct val="0"/>
              </a:spcBef>
              <a:spcAft>
                <a:spcPct val="0"/>
              </a:spcAft>
              <a:buClrTx/>
              <a:buSzTx/>
              <a:tabLst/>
            </a:pPr>
            <a:endParaRPr kumimoji="0" lang="es-PY"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PY"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Incentivar  a los estudiantes en el desarrollo de la autogestión, creatividad, la investigación y el pensamiento reflexivo, </a:t>
            </a:r>
            <a:r>
              <a:rPr kumimoji="0" lang="es-PY"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pluriétnica</a:t>
            </a:r>
            <a:r>
              <a:rPr kumimoji="0" lang="es-PY"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 </a:t>
            </a:r>
            <a:r>
              <a:rPr kumimoji="0" lang="es-PY"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pluricultural</a:t>
            </a:r>
            <a:r>
              <a:rPr kumimoji="0" lang="es-PY"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tabLst/>
            </a:pPr>
            <a:endParaRPr kumimoji="0" lang="es-PY"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PY"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Consolidar la identidad de la nación paraguaya y de su cultura, en el actual proceso de integración regional, continental y mundial.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PY"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4 Rectángulo"/>
          <p:cNvSpPr/>
          <p:nvPr/>
        </p:nvSpPr>
        <p:spPr>
          <a:xfrm>
            <a:off x="0" y="214290"/>
            <a:ext cx="9144000" cy="1631216"/>
          </a:xfrm>
          <a:prstGeom prst="rect">
            <a:avLst/>
          </a:prstGeom>
        </p:spPr>
        <p:style>
          <a:lnRef idx="1">
            <a:schemeClr val="accent5"/>
          </a:lnRef>
          <a:fillRef idx="3">
            <a:schemeClr val="accent5"/>
          </a:fillRef>
          <a:effectRef idx="2">
            <a:schemeClr val="accent5"/>
          </a:effectRef>
          <a:fontRef idx="minor">
            <a:schemeClr val="lt1"/>
          </a:fontRef>
        </p:style>
        <p:txBody>
          <a:bodyPr wrap="square">
            <a:spAutoFit/>
          </a:bodyPr>
          <a:lstStyle/>
          <a:p>
            <a:pPr lvl="0" algn="just" fontAlgn="base">
              <a:spcBef>
                <a:spcPct val="0"/>
              </a:spcBef>
              <a:spcAft>
                <a:spcPct val="0"/>
              </a:spcAft>
            </a:pPr>
            <a:r>
              <a:rPr lang="es-ES" sz="2000" b="1" dirty="0" smtClean="0">
                <a:solidFill>
                  <a:prstClr val="black"/>
                </a:solidFill>
                <a:latin typeface="Arial" pitchFamily="34" charset="0"/>
                <a:ea typeface="Times New Roman" pitchFamily="18" charset="0"/>
                <a:cs typeface="Arial" pitchFamily="34" charset="0"/>
              </a:rPr>
              <a:t>OBJETIVO GENERAL</a:t>
            </a:r>
            <a:endParaRPr lang="es-PY" sz="2000" dirty="0" smtClean="0">
              <a:solidFill>
                <a:prstClr val="black"/>
              </a:solidFill>
              <a:latin typeface="Arial" pitchFamily="34" charset="0"/>
              <a:ea typeface="Times New Roman" pitchFamily="18" charset="0"/>
              <a:cs typeface="Arial" pitchFamily="34" charset="0"/>
            </a:endParaRPr>
          </a:p>
          <a:p>
            <a:pPr lvl="0" algn="just" eaLnBrk="0" fontAlgn="base" hangingPunct="0">
              <a:spcBef>
                <a:spcPct val="0"/>
              </a:spcBef>
              <a:spcAft>
                <a:spcPct val="0"/>
              </a:spcAft>
            </a:pPr>
            <a:r>
              <a:rPr lang="es-ES" sz="2000" dirty="0" smtClean="0">
                <a:solidFill>
                  <a:prstClr val="black"/>
                </a:solidFill>
                <a:latin typeface="Arial" pitchFamily="34" charset="0"/>
                <a:ea typeface="Times New Roman" pitchFamily="18" charset="0"/>
                <a:cs typeface="Arial" pitchFamily="34" charset="0"/>
              </a:rPr>
              <a:t>B</a:t>
            </a:r>
            <a:r>
              <a:rPr lang="es-PY" sz="2000" dirty="0" err="1" smtClean="0">
                <a:solidFill>
                  <a:prstClr val="black"/>
                </a:solidFill>
                <a:latin typeface="Arial" pitchFamily="34" charset="0"/>
                <a:ea typeface="Times New Roman" pitchFamily="18" charset="0"/>
                <a:cs typeface="Arial" pitchFamily="34" charset="0"/>
              </a:rPr>
              <a:t>rindar</a:t>
            </a:r>
            <a:r>
              <a:rPr lang="es-PY" sz="2000" dirty="0" smtClean="0">
                <a:solidFill>
                  <a:prstClr val="black"/>
                </a:solidFill>
                <a:latin typeface="Arial" pitchFamily="34" charset="0"/>
                <a:ea typeface="Times New Roman" pitchFamily="18" charset="0"/>
                <a:cs typeface="Arial" pitchFamily="34" charset="0"/>
              </a:rPr>
              <a:t>  una sólida formación de profesionales competentes en las disciplinas jurídicas, con sentido ético, científico y orgánico doctrinal, humano,  razonable y  con   conciencia,  de modo a que asuman la realidad en todas sus dimensiones.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348526"/>
            <a:ext cx="9144000" cy="6509474"/>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PERFIL DEL  EGRESADO -</a:t>
            </a: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CARRERA DE DERECHO</a:t>
            </a:r>
            <a:endParaRPr kumimoji="0" lang="es-PY"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s-PY"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Al término de los estudios de la  Carrera de Derecho de la </a:t>
            </a: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Facultad de Derecho Notarial y Ciencias Sociales de la Universidad Técnica y de Comercialización y Desarrollo, el egresado tendrá las competencias esenciales para: </a:t>
            </a:r>
            <a:endParaRPr kumimoji="0" lang="es-PY"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Interpretar</a:t>
            </a: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evaluar y aplicar las normas jurídicas adecuándolas de modo eficiente y pertinente a los procedimientos establecidos, con </a:t>
            </a:r>
            <a:r>
              <a:rPr kumimoji="0" lang="es-PY"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desenvolvimiento  profesional e idoneidad. </a:t>
            </a:r>
            <a:endPar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s-PY"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Realizar </a:t>
            </a:r>
            <a:r>
              <a:rPr kumimoji="0" lang="es-PY"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investigaciones en las diferentes líneas investigativas del derecho que posibilite adecuarlos a los avances de las disciplinas a nuestra realidad actual contextual y futura. </a:t>
            </a:r>
            <a:endPar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s-PY"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Demostrar</a:t>
            </a:r>
            <a:r>
              <a:rPr kumimoji="0" lang="es-PY"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competencia comunicativa en las lenguas oficiales del país y otras lenguas extranjeras re</a:t>
            </a:r>
            <a:r>
              <a:rPr kumimoji="0" lang="es-PY"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dactando textos y expresándose oralmente en un lenguaje fluido a través de términos jurídicos precisos y claros e incorporando la </a:t>
            </a:r>
            <a:r>
              <a:rPr kumimoji="0" lang="es-PY"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utilización de las tecnologías de la información y de la comunicación. </a:t>
            </a:r>
            <a:endPar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s-PY"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Demostrar</a:t>
            </a:r>
            <a:r>
              <a:rPr kumimoji="0" lang="es-PY"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una conducta acorde a los valores éticos  universalmente establecidos,  </a:t>
            </a: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aceptar y cumplir con los códigos de ética del campo jurídico.</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s-PY"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Actuar</a:t>
            </a:r>
            <a:r>
              <a:rPr kumimoji="0" lang="es-PY"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con ética profesional que privilegie la búsqueda de la verdad en el contexto de la administración de justicia, con </a:t>
            </a:r>
            <a:r>
              <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una visión humanista e integral de los seres humanos</a:t>
            </a:r>
          </a:p>
          <a:p>
            <a:pPr marL="0" marR="0" lvl="0" indent="0" algn="l" defTabSz="914400" rtl="0" eaLnBrk="0" fontAlgn="base" latinLnBrk="0" hangingPunct="0">
              <a:lnSpc>
                <a:spcPct val="150000"/>
              </a:lnSpc>
              <a:spcBef>
                <a:spcPct val="0"/>
              </a:spcBef>
              <a:spcAft>
                <a:spcPct val="0"/>
              </a:spcAft>
              <a:buClrTx/>
              <a:buSzTx/>
              <a:buFontTx/>
              <a:buChar char="•"/>
              <a:tabLst/>
            </a:pPr>
            <a:r>
              <a:rPr kumimoji="0" lang="es-PY"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Liderar</a:t>
            </a:r>
            <a:r>
              <a:rPr kumimoji="0" lang="es-PY"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organismos y dependencias de gestión pública y/o privada, y en particular aquellas relacionadas al campo del derecho, con un gran sentido de organización, eficiencia, eficacia y calidad humana. </a:t>
            </a:r>
            <a:endPar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s-PY"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Razonar</a:t>
            </a:r>
            <a:r>
              <a:rPr kumimoji="0" lang="es-PY"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 argumentar desde una perspectiva jurídica, realizando una valoración crítica de los distintos puntos de vista esgrimidos en cada caso particular. </a:t>
            </a:r>
            <a:endParaRPr kumimoji="0" lang="es-E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s-PY"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Utilizar</a:t>
            </a:r>
            <a:r>
              <a:rPr kumimoji="0" lang="es-PY"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adecuadamente, en caso de considerarlo pertinente, los medios alternativos de solución de conflictos.</a:t>
            </a:r>
            <a:endParaRPr kumimoji="0" lang="es-PY"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Y"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0" y="1"/>
          <a:ext cx="9144000" cy="6837018"/>
        </p:xfrm>
        <a:graphic>
          <a:graphicData uri="http://schemas.openxmlformats.org/drawingml/2006/table">
            <a:tbl>
              <a:tblPr/>
              <a:tblGrid>
                <a:gridCol w="3180523"/>
                <a:gridCol w="1095844"/>
                <a:gridCol w="176365"/>
                <a:gridCol w="3333978"/>
                <a:gridCol w="1357290"/>
              </a:tblGrid>
              <a:tr h="177210">
                <a:tc gridSpan="5">
                  <a:txBody>
                    <a:bodyPr/>
                    <a:lstStyle/>
                    <a:p>
                      <a:pPr algn="ctr">
                        <a:spcAft>
                          <a:spcPts val="0"/>
                        </a:spcAft>
                      </a:pPr>
                      <a:r>
                        <a:rPr lang="es-ES" sz="1200" b="1" dirty="0">
                          <a:solidFill>
                            <a:srgbClr val="000000"/>
                          </a:solidFill>
                          <a:latin typeface="Times New Roman"/>
                          <a:ea typeface="Times New Roman"/>
                        </a:rPr>
                        <a:t>MALLA CURRICULAR – CARRERA DE DERECHO</a:t>
                      </a:r>
                      <a:endParaRPr lang="es-PY" sz="1600" dirty="0">
                        <a:latin typeface="Times New Roman"/>
                        <a:ea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PY"/>
                    </a:p>
                  </a:txBody>
                  <a:tcPr/>
                </a:tc>
                <a:tc hMerge="1">
                  <a:txBody>
                    <a:bodyPr/>
                    <a:lstStyle/>
                    <a:p>
                      <a:endParaRPr lang="es-PY"/>
                    </a:p>
                  </a:txBody>
                  <a:tcPr/>
                </a:tc>
                <a:tc hMerge="1">
                  <a:txBody>
                    <a:bodyPr/>
                    <a:lstStyle/>
                    <a:p>
                      <a:endParaRPr lang="es-PY"/>
                    </a:p>
                  </a:txBody>
                  <a:tcPr/>
                </a:tc>
                <a:tc hMerge="1">
                  <a:txBody>
                    <a:bodyPr/>
                    <a:lstStyle/>
                    <a:p>
                      <a:endParaRPr lang="es-PY"/>
                    </a:p>
                  </a:txBody>
                  <a:tcPr/>
                </a:tc>
              </a:tr>
              <a:tr h="206745">
                <a:tc>
                  <a:txBody>
                    <a:bodyPr/>
                    <a:lstStyle/>
                    <a:p>
                      <a:pPr algn="ctr">
                        <a:spcAft>
                          <a:spcPts val="0"/>
                        </a:spcAft>
                      </a:pPr>
                      <a:r>
                        <a:rPr lang="es-ES" sz="1400" b="1" dirty="0">
                          <a:solidFill>
                            <a:srgbClr val="1F497D"/>
                          </a:solidFill>
                          <a:latin typeface="Times New Roman"/>
                          <a:ea typeface="Times New Roman"/>
                        </a:rPr>
                        <a:t>1° SEMESTRE</a:t>
                      </a:r>
                      <a:endParaRPr lang="es-PY" sz="18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spcAft>
                          <a:spcPts val="0"/>
                        </a:spcAft>
                      </a:pPr>
                      <a:r>
                        <a:rPr lang="es-ES" sz="1200" b="1" dirty="0">
                          <a:solidFill>
                            <a:srgbClr val="1F497D"/>
                          </a:solidFill>
                          <a:latin typeface="Times New Roman"/>
                          <a:ea typeface="Times New Roman"/>
                        </a:rPr>
                        <a:t>Hs. Reloj.</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l"/>
                      <a:endParaRPr lang="es-PY" sz="14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200" b="1">
                          <a:solidFill>
                            <a:srgbClr val="1F497D"/>
                          </a:solidFill>
                          <a:latin typeface="Times New Roman"/>
                          <a:ea typeface="Times New Roman"/>
                        </a:rPr>
                        <a:t>2° SEMESTRE</a:t>
                      </a:r>
                      <a:endParaRPr lang="es-PY" sz="16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spcAft>
                          <a:spcPts val="0"/>
                        </a:spcAft>
                      </a:pPr>
                      <a:r>
                        <a:rPr lang="es-ES" sz="1200" b="1">
                          <a:solidFill>
                            <a:srgbClr val="1F497D"/>
                          </a:solidFill>
                          <a:latin typeface="Times New Roman"/>
                          <a:ea typeface="Times New Roman"/>
                        </a:rPr>
                        <a:t>Hs. Reloj</a:t>
                      </a:r>
                      <a:r>
                        <a:rPr lang="es-ES" sz="1200" b="1">
                          <a:solidFill>
                            <a:srgbClr val="262626"/>
                          </a:solidFill>
                          <a:latin typeface="Times New Roman"/>
                          <a:ea typeface="Times New Roman"/>
                        </a:rPr>
                        <a:t>.</a:t>
                      </a:r>
                      <a:endParaRPr lang="es-PY" sz="16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r>
              <a:tr h="189329">
                <a:tc>
                  <a:txBody>
                    <a:bodyPr/>
                    <a:lstStyle/>
                    <a:p>
                      <a:pPr algn="just">
                        <a:spcAft>
                          <a:spcPts val="0"/>
                        </a:spcAft>
                      </a:pPr>
                      <a:r>
                        <a:rPr lang="es-ES" sz="1200" dirty="0">
                          <a:solidFill>
                            <a:srgbClr val="262626"/>
                          </a:solidFill>
                          <a:latin typeface="Times New Roman"/>
                          <a:ea typeface="Times New Roman"/>
                        </a:rPr>
                        <a:t>Comunicación Oral y Escrita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dirty="0">
                          <a:latin typeface="Times New Roman"/>
                          <a:ea typeface="Times New Roman"/>
                        </a:rPr>
                        <a:t>27</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a:solidFill>
                            <a:srgbClr val="262626"/>
                          </a:solidFill>
                          <a:latin typeface="Times New Roman"/>
                          <a:ea typeface="Times New Roman"/>
                        </a:rPr>
                        <a:t>Introd. al Estudio de C. Jur.</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75</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210">
                <a:tc>
                  <a:txBody>
                    <a:bodyPr/>
                    <a:lstStyle/>
                    <a:p>
                      <a:pPr algn="just">
                        <a:spcAft>
                          <a:spcPts val="0"/>
                        </a:spcAft>
                      </a:pPr>
                      <a:r>
                        <a:rPr lang="es-ES" sz="1200" dirty="0">
                          <a:solidFill>
                            <a:srgbClr val="262626"/>
                          </a:solidFill>
                          <a:latin typeface="Times New Roman"/>
                          <a:ea typeface="Times New Roman"/>
                        </a:rPr>
                        <a:t>Guaraní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27</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a:solidFill>
                            <a:srgbClr val="262626"/>
                          </a:solidFill>
                          <a:latin typeface="Times New Roman"/>
                          <a:ea typeface="Times New Roman"/>
                        </a:rPr>
                        <a:t>Historia Dip. del Paraguay</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51</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210">
                <a:tc>
                  <a:txBody>
                    <a:bodyPr/>
                    <a:lstStyle/>
                    <a:p>
                      <a:pPr algn="just">
                        <a:spcAft>
                          <a:spcPts val="0"/>
                        </a:spcAft>
                      </a:pPr>
                      <a:r>
                        <a:rPr lang="es-ES" sz="1200" dirty="0">
                          <a:solidFill>
                            <a:srgbClr val="262626"/>
                          </a:solidFill>
                          <a:latin typeface="Times New Roman"/>
                          <a:ea typeface="Times New Roman"/>
                        </a:rPr>
                        <a:t>Metodología de la Investigación</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27</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a:solidFill>
                            <a:srgbClr val="262626"/>
                          </a:solidFill>
                          <a:latin typeface="Times New Roman"/>
                          <a:ea typeface="Times New Roman"/>
                        </a:rPr>
                        <a:t>Derecho Romano ll</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51</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210">
                <a:tc>
                  <a:txBody>
                    <a:bodyPr/>
                    <a:lstStyle/>
                    <a:p>
                      <a:pPr algn="just">
                        <a:spcAft>
                          <a:spcPts val="0"/>
                        </a:spcAft>
                      </a:pPr>
                      <a:r>
                        <a:rPr lang="es-ES" sz="1200" dirty="0">
                          <a:solidFill>
                            <a:srgbClr val="262626"/>
                          </a:solidFill>
                          <a:latin typeface="Times New Roman"/>
                          <a:ea typeface="Times New Roman"/>
                        </a:rPr>
                        <a:t>Sociología.</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27</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Ética Jurídica   </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27</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210">
                <a:tc>
                  <a:txBody>
                    <a:bodyPr/>
                    <a:lstStyle/>
                    <a:p>
                      <a:pPr algn="just">
                        <a:spcAft>
                          <a:spcPts val="0"/>
                        </a:spcAft>
                      </a:pPr>
                      <a:r>
                        <a:rPr lang="es-ES" sz="1200" dirty="0">
                          <a:solidFill>
                            <a:srgbClr val="262626"/>
                          </a:solidFill>
                          <a:latin typeface="Times New Roman"/>
                          <a:ea typeface="Times New Roman"/>
                        </a:rPr>
                        <a:t>Economía Política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51</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Derecho Agrario </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51</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210">
                <a:tc>
                  <a:txBody>
                    <a:bodyPr/>
                    <a:lstStyle/>
                    <a:p>
                      <a:pPr algn="just">
                        <a:spcAft>
                          <a:spcPts val="0"/>
                        </a:spcAft>
                      </a:pPr>
                      <a:r>
                        <a:rPr lang="es-ES" sz="1200" dirty="0">
                          <a:solidFill>
                            <a:srgbClr val="262626"/>
                          </a:solidFill>
                          <a:latin typeface="Times New Roman"/>
                          <a:ea typeface="Times New Roman"/>
                        </a:rPr>
                        <a:t>Derecho Romano I</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dirty="0">
                          <a:latin typeface="Times New Roman"/>
                          <a:ea typeface="Times New Roman"/>
                        </a:rPr>
                        <a:t>51</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Derecho Político</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51</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210">
                <a:tc>
                  <a:txBody>
                    <a:bodyPr/>
                    <a:lstStyle/>
                    <a:p>
                      <a:pPr algn="ctr">
                        <a:spcAft>
                          <a:spcPts val="0"/>
                        </a:spcAft>
                      </a:pPr>
                      <a:r>
                        <a:rPr lang="es-ES" sz="1200" b="1" dirty="0">
                          <a:solidFill>
                            <a:srgbClr val="1F497D"/>
                          </a:solidFill>
                          <a:latin typeface="Times New Roman"/>
                          <a:ea typeface="Times New Roman"/>
                        </a:rPr>
                        <a:t>3° SEMESTRE</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spcAft>
                          <a:spcPts val="0"/>
                        </a:spcAft>
                      </a:pPr>
                      <a:r>
                        <a:rPr lang="es-ES" sz="1100" b="1" dirty="0">
                          <a:solidFill>
                            <a:srgbClr val="1F497D"/>
                          </a:solidFill>
                          <a:latin typeface="Times New Roman"/>
                          <a:ea typeface="Times New Roman"/>
                        </a:rPr>
                        <a:t>Hs. Reloj</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l"/>
                      <a:endParaRPr lang="es-PY" sz="1200" dirty="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b="1" dirty="0">
                          <a:solidFill>
                            <a:srgbClr val="1F497D"/>
                          </a:solidFill>
                          <a:latin typeface="Times New Roman"/>
                          <a:ea typeface="Times New Roman"/>
                        </a:rPr>
                        <a:t>4° SEMESTRE</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spcAft>
                          <a:spcPts val="0"/>
                        </a:spcAft>
                      </a:pPr>
                      <a:r>
                        <a:rPr lang="es-ES" sz="1100" b="1">
                          <a:solidFill>
                            <a:srgbClr val="1F497D"/>
                          </a:solidFill>
                          <a:latin typeface="Times New Roman"/>
                          <a:ea typeface="Times New Roman"/>
                        </a:rPr>
                        <a:t>Hs.Reloj</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r>
              <a:tr h="180723">
                <a:tc>
                  <a:txBody>
                    <a:bodyPr/>
                    <a:lstStyle/>
                    <a:p>
                      <a:pPr algn="just">
                        <a:spcAft>
                          <a:spcPts val="0"/>
                        </a:spcAft>
                      </a:pPr>
                      <a:r>
                        <a:rPr lang="es-ES" sz="1200" dirty="0">
                          <a:solidFill>
                            <a:srgbClr val="262626"/>
                          </a:solidFill>
                          <a:latin typeface="Times New Roman"/>
                          <a:ea typeface="Times New Roman"/>
                        </a:rPr>
                        <a:t>Derecho Civil I - Per y </a:t>
                      </a:r>
                      <a:r>
                        <a:rPr lang="es-ES" sz="1200" dirty="0" err="1">
                          <a:solidFill>
                            <a:srgbClr val="262626"/>
                          </a:solidFill>
                          <a:latin typeface="Times New Roman"/>
                          <a:ea typeface="Times New Roman"/>
                        </a:rPr>
                        <a:t>Flia</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dirty="0">
                          <a:latin typeface="Times New Roman"/>
                          <a:ea typeface="Times New Roman"/>
                        </a:rPr>
                        <a:t>82</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Derecho Laboral </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82</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23">
                <a:tc>
                  <a:txBody>
                    <a:bodyPr/>
                    <a:lstStyle/>
                    <a:p>
                      <a:pPr algn="just">
                        <a:spcAft>
                          <a:spcPts val="0"/>
                        </a:spcAft>
                      </a:pPr>
                      <a:r>
                        <a:rPr lang="es-ES" sz="1200" dirty="0">
                          <a:solidFill>
                            <a:srgbClr val="262626"/>
                          </a:solidFill>
                          <a:latin typeface="Times New Roman"/>
                          <a:ea typeface="Times New Roman"/>
                        </a:rPr>
                        <a:t>Derecho Inter. Privado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51</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Criminología </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51</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23">
                <a:tc>
                  <a:txBody>
                    <a:bodyPr/>
                    <a:lstStyle/>
                    <a:p>
                      <a:pPr algn="just">
                        <a:spcAft>
                          <a:spcPts val="0"/>
                        </a:spcAft>
                      </a:pPr>
                      <a:r>
                        <a:rPr lang="es-ES" sz="1200" dirty="0">
                          <a:solidFill>
                            <a:srgbClr val="262626"/>
                          </a:solidFill>
                          <a:latin typeface="Times New Roman"/>
                          <a:ea typeface="Times New Roman"/>
                        </a:rPr>
                        <a:t>Derecho Inter. Público</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dirty="0">
                          <a:latin typeface="Times New Roman"/>
                          <a:ea typeface="Times New Roman"/>
                        </a:rPr>
                        <a:t>51</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Derecho Comercial II</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51</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23">
                <a:tc>
                  <a:txBody>
                    <a:bodyPr/>
                    <a:lstStyle/>
                    <a:p>
                      <a:pPr algn="just">
                        <a:spcAft>
                          <a:spcPts val="0"/>
                        </a:spcAft>
                      </a:pPr>
                      <a:r>
                        <a:rPr lang="es-ES" sz="1200" dirty="0">
                          <a:solidFill>
                            <a:srgbClr val="262626"/>
                          </a:solidFill>
                          <a:latin typeface="Times New Roman"/>
                          <a:ea typeface="Times New Roman"/>
                        </a:rPr>
                        <a:t>Derecho Civil II - Reales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dirty="0">
                          <a:latin typeface="Times New Roman"/>
                          <a:ea typeface="Times New Roman"/>
                        </a:rPr>
                        <a:t>82</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Derecho Ambiental </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51</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849">
                <a:tc>
                  <a:txBody>
                    <a:bodyPr/>
                    <a:lstStyle/>
                    <a:p>
                      <a:pPr algn="just">
                        <a:spcAft>
                          <a:spcPts val="0"/>
                        </a:spcAft>
                      </a:pPr>
                      <a:r>
                        <a:rPr lang="es-ES" sz="1200" dirty="0">
                          <a:solidFill>
                            <a:srgbClr val="262626"/>
                          </a:solidFill>
                          <a:latin typeface="Times New Roman"/>
                          <a:ea typeface="Times New Roman"/>
                        </a:rPr>
                        <a:t>Derecho Comercial I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56</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err="1">
                          <a:solidFill>
                            <a:srgbClr val="262626"/>
                          </a:solidFill>
                          <a:latin typeface="Times New Roman"/>
                          <a:ea typeface="Times New Roman"/>
                        </a:rPr>
                        <a:t>Der</a:t>
                      </a:r>
                      <a:r>
                        <a:rPr lang="es-ES" sz="1100" dirty="0">
                          <a:solidFill>
                            <a:srgbClr val="262626"/>
                          </a:solidFill>
                          <a:latin typeface="Times New Roman"/>
                          <a:ea typeface="Times New Roman"/>
                        </a:rPr>
                        <a:t>. Del Merc. Y de la </a:t>
                      </a:r>
                      <a:r>
                        <a:rPr lang="es-ES" sz="1100" dirty="0" err="1">
                          <a:solidFill>
                            <a:srgbClr val="262626"/>
                          </a:solidFill>
                          <a:latin typeface="Times New Roman"/>
                          <a:ea typeface="Times New Roman"/>
                        </a:rPr>
                        <a:t>Integ</a:t>
                      </a:r>
                      <a:r>
                        <a:rPr lang="es-ES" sz="1100" dirty="0">
                          <a:solidFill>
                            <a:srgbClr val="262626"/>
                          </a:solidFill>
                          <a:latin typeface="Times New Roman"/>
                          <a:ea typeface="Times New Roman"/>
                        </a:rPr>
                        <a:t>.</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56</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23">
                <a:tc>
                  <a:txBody>
                    <a:bodyPr/>
                    <a:lstStyle/>
                    <a:p>
                      <a:pPr algn="just">
                        <a:spcAft>
                          <a:spcPts val="0"/>
                        </a:spcAft>
                      </a:pPr>
                      <a:r>
                        <a:rPr lang="es-ES" sz="1200" dirty="0" err="1">
                          <a:solidFill>
                            <a:srgbClr val="262626"/>
                          </a:solidFill>
                          <a:latin typeface="Times New Roman"/>
                          <a:ea typeface="Times New Roman"/>
                        </a:rPr>
                        <a:t>Der</a:t>
                      </a:r>
                      <a:r>
                        <a:rPr lang="es-ES" sz="1200" dirty="0">
                          <a:solidFill>
                            <a:srgbClr val="262626"/>
                          </a:solidFill>
                          <a:latin typeface="Times New Roman"/>
                          <a:ea typeface="Times New Roman"/>
                        </a:rPr>
                        <a:t>. de la N. y de la </a:t>
                      </a:r>
                      <a:r>
                        <a:rPr lang="es-ES" sz="1200" dirty="0" err="1">
                          <a:solidFill>
                            <a:srgbClr val="262626"/>
                          </a:solidFill>
                          <a:latin typeface="Times New Roman"/>
                          <a:ea typeface="Times New Roman"/>
                        </a:rPr>
                        <a:t>Adolesc</a:t>
                      </a:r>
                      <a:r>
                        <a:rPr lang="es-ES" sz="1200" dirty="0">
                          <a:solidFill>
                            <a:srgbClr val="262626"/>
                          </a:solidFill>
                          <a:latin typeface="Times New Roman"/>
                          <a:ea typeface="Times New Roman"/>
                        </a:rPr>
                        <a:t>.</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dirty="0">
                          <a:latin typeface="Times New Roman"/>
                          <a:ea typeface="Times New Roman"/>
                        </a:rPr>
                        <a:t>82</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Finanzas </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51</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210">
                <a:tc>
                  <a:txBody>
                    <a:bodyPr/>
                    <a:lstStyle/>
                    <a:p>
                      <a:pPr algn="ctr">
                        <a:spcAft>
                          <a:spcPts val="0"/>
                        </a:spcAft>
                      </a:pPr>
                      <a:r>
                        <a:rPr lang="es-ES" sz="1200" b="1" dirty="0">
                          <a:solidFill>
                            <a:srgbClr val="1F497D"/>
                          </a:solidFill>
                          <a:latin typeface="Times New Roman"/>
                          <a:ea typeface="Times New Roman"/>
                        </a:rPr>
                        <a:t>5° SEMESTRE</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spcAft>
                          <a:spcPts val="0"/>
                        </a:spcAft>
                      </a:pPr>
                      <a:r>
                        <a:rPr lang="es-ES" sz="1100" b="1" dirty="0">
                          <a:solidFill>
                            <a:srgbClr val="1F497D"/>
                          </a:solidFill>
                          <a:latin typeface="Times New Roman"/>
                          <a:ea typeface="Times New Roman"/>
                        </a:rPr>
                        <a:t>Hs. Reloj.</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b="1" dirty="0">
                          <a:solidFill>
                            <a:srgbClr val="1F497D"/>
                          </a:solidFill>
                          <a:latin typeface="Times New Roman"/>
                          <a:ea typeface="Times New Roman"/>
                        </a:rPr>
                        <a:t>6° SEMESTRE</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spcAft>
                          <a:spcPts val="0"/>
                        </a:spcAft>
                      </a:pPr>
                      <a:r>
                        <a:rPr lang="es-ES" sz="1100" b="1">
                          <a:solidFill>
                            <a:srgbClr val="1F497D"/>
                          </a:solidFill>
                          <a:latin typeface="Times New Roman"/>
                          <a:ea typeface="Times New Roman"/>
                        </a:rPr>
                        <a:t>Hs. Reloj.</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r>
              <a:tr h="180723">
                <a:tc>
                  <a:txBody>
                    <a:bodyPr/>
                    <a:lstStyle/>
                    <a:p>
                      <a:pPr algn="just">
                        <a:spcAft>
                          <a:spcPts val="0"/>
                        </a:spcAft>
                      </a:pPr>
                      <a:r>
                        <a:rPr lang="es-ES" sz="1200" dirty="0">
                          <a:solidFill>
                            <a:srgbClr val="262626"/>
                          </a:solidFill>
                          <a:latin typeface="Times New Roman"/>
                          <a:ea typeface="Times New Roman"/>
                        </a:rPr>
                        <a:t>Derecho Civil III - </a:t>
                      </a:r>
                      <a:r>
                        <a:rPr lang="es-ES" sz="1200" dirty="0" err="1">
                          <a:solidFill>
                            <a:srgbClr val="262626"/>
                          </a:solidFill>
                          <a:latin typeface="Times New Roman"/>
                          <a:ea typeface="Times New Roman"/>
                        </a:rPr>
                        <a:t>Hec</a:t>
                      </a:r>
                      <a:r>
                        <a:rPr lang="es-ES" sz="1200" dirty="0">
                          <a:solidFill>
                            <a:srgbClr val="262626"/>
                          </a:solidFill>
                          <a:latin typeface="Times New Roman"/>
                          <a:ea typeface="Times New Roman"/>
                        </a:rPr>
                        <a:t>. y </a:t>
                      </a:r>
                      <a:r>
                        <a:rPr lang="es-ES" sz="1200" dirty="0" err="1">
                          <a:solidFill>
                            <a:srgbClr val="262626"/>
                          </a:solidFill>
                          <a:latin typeface="Times New Roman"/>
                          <a:ea typeface="Times New Roman"/>
                        </a:rPr>
                        <a:t>Act</a:t>
                      </a:r>
                      <a:r>
                        <a:rPr lang="es-ES" sz="1200" dirty="0">
                          <a:solidFill>
                            <a:srgbClr val="262626"/>
                          </a:solidFill>
                          <a:latin typeface="Times New Roman"/>
                          <a:ea typeface="Times New Roman"/>
                        </a:rPr>
                        <a:t>.</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dirty="0">
                          <a:latin typeface="Times New Roman"/>
                          <a:ea typeface="Times New Roman"/>
                        </a:rPr>
                        <a:t>82</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Derecho Civil IV - </a:t>
                      </a:r>
                      <a:r>
                        <a:rPr lang="es-ES" sz="1100" dirty="0" err="1">
                          <a:solidFill>
                            <a:srgbClr val="262626"/>
                          </a:solidFill>
                          <a:latin typeface="Times New Roman"/>
                          <a:ea typeface="Times New Roman"/>
                        </a:rPr>
                        <a:t>Oblig</a:t>
                      </a:r>
                      <a:r>
                        <a:rPr lang="es-ES" sz="1100" dirty="0">
                          <a:solidFill>
                            <a:srgbClr val="262626"/>
                          </a:solidFill>
                          <a:latin typeface="Times New Roman"/>
                          <a:ea typeface="Times New Roman"/>
                        </a:rPr>
                        <a:t>.</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82</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23">
                <a:tc>
                  <a:txBody>
                    <a:bodyPr/>
                    <a:lstStyle/>
                    <a:p>
                      <a:pPr algn="just">
                        <a:spcAft>
                          <a:spcPts val="0"/>
                        </a:spcAft>
                      </a:pPr>
                      <a:r>
                        <a:rPr lang="es-ES" sz="1200" dirty="0">
                          <a:solidFill>
                            <a:srgbClr val="262626"/>
                          </a:solidFill>
                          <a:latin typeface="Times New Roman"/>
                          <a:ea typeface="Times New Roman"/>
                        </a:rPr>
                        <a:t>Derecho Cooperativo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dirty="0">
                          <a:latin typeface="Times New Roman"/>
                          <a:ea typeface="Times New Roman"/>
                        </a:rPr>
                        <a:t>27</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Derecho Aeronáutico</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51</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23">
                <a:tc>
                  <a:txBody>
                    <a:bodyPr/>
                    <a:lstStyle/>
                    <a:p>
                      <a:pPr algn="just">
                        <a:spcAft>
                          <a:spcPts val="0"/>
                        </a:spcAft>
                      </a:pPr>
                      <a:r>
                        <a:rPr lang="es-ES" sz="1200" dirty="0">
                          <a:solidFill>
                            <a:srgbClr val="262626"/>
                          </a:solidFill>
                          <a:latin typeface="Times New Roman"/>
                          <a:ea typeface="Times New Roman"/>
                        </a:rPr>
                        <a:t>Derecho Humanos</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56</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a:solidFill>
                            <a:srgbClr val="262626"/>
                          </a:solidFill>
                          <a:latin typeface="Times New Roman"/>
                          <a:ea typeface="Times New Roman"/>
                        </a:rPr>
                        <a:t>Derecho Penal I</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82</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23">
                <a:tc>
                  <a:txBody>
                    <a:bodyPr/>
                    <a:lstStyle/>
                    <a:p>
                      <a:pPr algn="just">
                        <a:spcAft>
                          <a:spcPts val="0"/>
                        </a:spcAft>
                      </a:pPr>
                      <a:r>
                        <a:rPr lang="es-ES" sz="1200" dirty="0">
                          <a:solidFill>
                            <a:srgbClr val="262626"/>
                          </a:solidFill>
                          <a:latin typeface="Times New Roman"/>
                          <a:ea typeface="Times New Roman"/>
                        </a:rPr>
                        <a:t>Derecho  Informático</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27</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Derecho Tributario </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51</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23">
                <a:tc>
                  <a:txBody>
                    <a:bodyPr/>
                    <a:lstStyle/>
                    <a:p>
                      <a:pPr algn="just">
                        <a:spcAft>
                          <a:spcPts val="0"/>
                        </a:spcAft>
                      </a:pPr>
                      <a:r>
                        <a:rPr lang="es-ES" sz="1200" dirty="0">
                          <a:solidFill>
                            <a:srgbClr val="262626"/>
                          </a:solidFill>
                          <a:latin typeface="Times New Roman"/>
                          <a:ea typeface="Times New Roman"/>
                        </a:rPr>
                        <a:t>Derecho Marítimo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51</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Derecho Administrativo</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82</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23">
                <a:tc>
                  <a:txBody>
                    <a:bodyPr/>
                    <a:lstStyle/>
                    <a:p>
                      <a:pPr algn="just">
                        <a:spcAft>
                          <a:spcPts val="0"/>
                        </a:spcAft>
                      </a:pPr>
                      <a:r>
                        <a:rPr lang="es-ES" sz="1200" dirty="0">
                          <a:solidFill>
                            <a:srgbClr val="262626"/>
                          </a:solidFill>
                          <a:latin typeface="Times New Roman"/>
                          <a:ea typeface="Times New Roman"/>
                        </a:rPr>
                        <a:t>Derecho Deportivo</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27</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Filosofía del Derecho </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51</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210">
                <a:tc>
                  <a:txBody>
                    <a:bodyPr/>
                    <a:lstStyle/>
                    <a:p>
                      <a:pPr algn="ctr">
                        <a:spcAft>
                          <a:spcPts val="0"/>
                        </a:spcAft>
                      </a:pPr>
                      <a:r>
                        <a:rPr lang="es-ES" sz="1200" b="1" dirty="0">
                          <a:solidFill>
                            <a:srgbClr val="1F497D"/>
                          </a:solidFill>
                          <a:latin typeface="Times New Roman"/>
                          <a:ea typeface="Times New Roman"/>
                        </a:rPr>
                        <a:t>7° SEMESTRE</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spcAft>
                          <a:spcPts val="0"/>
                        </a:spcAft>
                      </a:pPr>
                      <a:r>
                        <a:rPr lang="es-ES" sz="1100" b="1">
                          <a:solidFill>
                            <a:srgbClr val="1F497D"/>
                          </a:solidFill>
                          <a:latin typeface="Times New Roman"/>
                          <a:ea typeface="Times New Roman"/>
                        </a:rPr>
                        <a:t>Hs. Reloj</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l"/>
                      <a:endParaRPr lang="es-PY" sz="1200" dirty="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b="1" dirty="0">
                          <a:solidFill>
                            <a:srgbClr val="1F497D"/>
                          </a:solidFill>
                          <a:latin typeface="Times New Roman"/>
                          <a:ea typeface="Times New Roman"/>
                        </a:rPr>
                        <a:t>8° SEMESTRE</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spcAft>
                          <a:spcPts val="0"/>
                        </a:spcAft>
                      </a:pPr>
                      <a:r>
                        <a:rPr lang="es-ES" sz="1100" b="1">
                          <a:solidFill>
                            <a:srgbClr val="1F497D"/>
                          </a:solidFill>
                          <a:latin typeface="Times New Roman"/>
                          <a:ea typeface="Times New Roman"/>
                        </a:rPr>
                        <a:t>Hs. Reloj</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r>
              <a:tr h="189329">
                <a:tc>
                  <a:txBody>
                    <a:bodyPr/>
                    <a:lstStyle/>
                    <a:p>
                      <a:pPr algn="just">
                        <a:spcAft>
                          <a:spcPts val="0"/>
                        </a:spcAft>
                      </a:pPr>
                      <a:r>
                        <a:rPr lang="es-ES" sz="1200" dirty="0">
                          <a:solidFill>
                            <a:srgbClr val="262626"/>
                          </a:solidFill>
                          <a:latin typeface="Times New Roman"/>
                          <a:ea typeface="Times New Roman"/>
                        </a:rPr>
                        <a:t>Derecho Constitucional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82</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Lógica Jurídica </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51</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210">
                <a:tc>
                  <a:txBody>
                    <a:bodyPr/>
                    <a:lstStyle/>
                    <a:p>
                      <a:pPr algn="just">
                        <a:spcAft>
                          <a:spcPts val="0"/>
                        </a:spcAft>
                      </a:pPr>
                      <a:r>
                        <a:rPr lang="es-ES" sz="1200" dirty="0">
                          <a:solidFill>
                            <a:srgbClr val="262626"/>
                          </a:solidFill>
                          <a:latin typeface="Times New Roman"/>
                          <a:ea typeface="Times New Roman"/>
                        </a:rPr>
                        <a:t>Derecho Electoral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27</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Derecho Procesal General </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dirty="0">
                          <a:latin typeface="Times New Roman"/>
                          <a:ea typeface="Times New Roman"/>
                        </a:rPr>
                        <a:t>82</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23">
                <a:tc>
                  <a:txBody>
                    <a:bodyPr/>
                    <a:lstStyle/>
                    <a:p>
                      <a:pPr algn="just">
                        <a:spcAft>
                          <a:spcPts val="0"/>
                        </a:spcAft>
                      </a:pPr>
                      <a:r>
                        <a:rPr lang="es-ES" sz="1200" dirty="0">
                          <a:solidFill>
                            <a:srgbClr val="262626"/>
                          </a:solidFill>
                          <a:latin typeface="Times New Roman"/>
                          <a:ea typeface="Times New Roman"/>
                        </a:rPr>
                        <a:t>Derecho Civil V- Contratos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82</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Quiebras </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dirty="0">
                          <a:latin typeface="Times New Roman"/>
                          <a:ea typeface="Times New Roman"/>
                        </a:rPr>
                        <a:t>56</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210">
                <a:tc>
                  <a:txBody>
                    <a:bodyPr/>
                    <a:lstStyle/>
                    <a:p>
                      <a:pPr algn="just">
                        <a:spcAft>
                          <a:spcPts val="0"/>
                        </a:spcAft>
                      </a:pPr>
                      <a:r>
                        <a:rPr lang="es-ES" sz="1200" dirty="0">
                          <a:solidFill>
                            <a:srgbClr val="262626"/>
                          </a:solidFill>
                          <a:latin typeface="Times New Roman"/>
                          <a:ea typeface="Times New Roman"/>
                        </a:rPr>
                        <a:t>Medicina Legal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27</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s-ES" sz="1100" dirty="0" err="1">
                          <a:solidFill>
                            <a:srgbClr val="262626"/>
                          </a:solidFill>
                          <a:latin typeface="Times New Roman"/>
                          <a:ea typeface="Times New Roman"/>
                        </a:rPr>
                        <a:t>Der</a:t>
                      </a:r>
                      <a:r>
                        <a:rPr lang="es-ES" sz="1100" dirty="0">
                          <a:solidFill>
                            <a:srgbClr val="262626"/>
                          </a:solidFill>
                          <a:latin typeface="Times New Roman"/>
                          <a:ea typeface="Times New Roman"/>
                        </a:rPr>
                        <a:t>. Civil VI- Sucesiones </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dirty="0">
                          <a:latin typeface="Times New Roman"/>
                          <a:ea typeface="Times New Roman"/>
                        </a:rPr>
                        <a:t>82</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210">
                <a:tc>
                  <a:txBody>
                    <a:bodyPr/>
                    <a:lstStyle/>
                    <a:p>
                      <a:pPr algn="just">
                        <a:spcAft>
                          <a:spcPts val="0"/>
                        </a:spcAft>
                      </a:pPr>
                      <a:r>
                        <a:rPr lang="es-ES" sz="1200" dirty="0">
                          <a:solidFill>
                            <a:srgbClr val="262626"/>
                          </a:solidFill>
                          <a:latin typeface="Times New Roman"/>
                          <a:ea typeface="Times New Roman"/>
                        </a:rPr>
                        <a:t>Derecho Penal II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82</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Derecho Procesal Civil I </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dirty="0">
                          <a:latin typeface="Times New Roman"/>
                          <a:ea typeface="Times New Roman"/>
                        </a:rPr>
                        <a:t>82</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23">
                <a:tc>
                  <a:txBody>
                    <a:bodyPr/>
                    <a:lstStyle/>
                    <a:p>
                      <a:pPr algn="just">
                        <a:spcAft>
                          <a:spcPts val="0"/>
                        </a:spcAft>
                      </a:pPr>
                      <a:r>
                        <a:rPr lang="es-ES" sz="1200" dirty="0">
                          <a:solidFill>
                            <a:srgbClr val="262626"/>
                          </a:solidFill>
                          <a:latin typeface="Times New Roman"/>
                          <a:ea typeface="Times New Roman"/>
                        </a:rPr>
                        <a:t>Derecho Intelectuales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27</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1100" dirty="0">
                          <a:solidFill>
                            <a:srgbClr val="262626"/>
                          </a:solidFill>
                          <a:latin typeface="Times New Roman"/>
                          <a:ea typeface="Times New Roman"/>
                        </a:rPr>
                        <a:t>Mediación y Arbitraje </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dirty="0">
                          <a:latin typeface="Times New Roman"/>
                          <a:ea typeface="Times New Roman"/>
                        </a:rPr>
                        <a:t>27</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849">
                <a:tc>
                  <a:txBody>
                    <a:bodyPr/>
                    <a:lstStyle/>
                    <a:p>
                      <a:pPr algn="l">
                        <a:spcAft>
                          <a:spcPts val="0"/>
                        </a:spcAft>
                      </a:pPr>
                      <a:r>
                        <a:rPr lang="es-ES" sz="1200" b="1" dirty="0">
                          <a:solidFill>
                            <a:srgbClr val="1F497D"/>
                          </a:solidFill>
                          <a:latin typeface="Times New Roman"/>
                          <a:ea typeface="Times New Roman"/>
                        </a:rPr>
                        <a:t>                 9° SEMESTRE</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spcAft>
                          <a:spcPts val="0"/>
                        </a:spcAft>
                      </a:pPr>
                      <a:r>
                        <a:rPr lang="es-ES" sz="1100" b="1">
                          <a:solidFill>
                            <a:srgbClr val="1F497D"/>
                          </a:solidFill>
                          <a:latin typeface="Times New Roman"/>
                          <a:ea typeface="Times New Roman"/>
                        </a:rPr>
                        <a:t>Hs. Reloj.</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b="1" dirty="0">
                          <a:solidFill>
                            <a:srgbClr val="1F497D"/>
                          </a:solidFill>
                          <a:latin typeface="Times New Roman"/>
                          <a:ea typeface="Times New Roman"/>
                        </a:rPr>
                        <a:t>TRABAJO FINAL DE GRADO </a:t>
                      </a:r>
                      <a:endParaRPr lang="es-PY" sz="1400" dirty="0">
                        <a:latin typeface="Times New Roman"/>
                        <a:ea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spcAft>
                          <a:spcPts val="0"/>
                        </a:spcAft>
                      </a:pPr>
                      <a:r>
                        <a:rPr lang="es-ES" sz="1100" b="1" dirty="0">
                          <a:solidFill>
                            <a:srgbClr val="1F497D"/>
                          </a:solidFill>
                          <a:latin typeface="Times New Roman"/>
                          <a:ea typeface="Times New Roman"/>
                        </a:rPr>
                        <a:t>Hs. Reloj.</a:t>
                      </a:r>
                      <a:endParaRPr lang="es-PY" sz="14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r>
              <a:tr h="180723">
                <a:tc>
                  <a:txBody>
                    <a:bodyPr/>
                    <a:lstStyle/>
                    <a:p>
                      <a:pPr algn="l">
                        <a:spcAft>
                          <a:spcPts val="0"/>
                        </a:spcAft>
                      </a:pPr>
                      <a:r>
                        <a:rPr lang="es-ES" sz="1200" b="1" dirty="0">
                          <a:solidFill>
                            <a:srgbClr val="262626"/>
                          </a:solidFill>
                          <a:latin typeface="Times New Roman"/>
                          <a:ea typeface="Times New Roman"/>
                        </a:rPr>
                        <a:t>Derecho Procesal Penal I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82</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s-ES" sz="1100" b="1" dirty="0">
                          <a:solidFill>
                            <a:srgbClr val="000000"/>
                          </a:solidFill>
                          <a:latin typeface="Times New Roman"/>
                          <a:ea typeface="Times New Roman"/>
                        </a:rPr>
                        <a:t>Técnica  de Litigación </a:t>
                      </a:r>
                      <a:endParaRPr lang="es-PY" sz="1400" dirty="0">
                        <a:latin typeface="Times New Roman"/>
                        <a:ea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dirty="0">
                          <a:latin typeface="Times New Roman"/>
                          <a:ea typeface="Times New Roman"/>
                        </a:rPr>
                        <a:t>72</a:t>
                      </a:r>
                      <a:endParaRPr lang="es-PY" sz="1400" dirty="0">
                        <a:latin typeface="Times New Roman"/>
                        <a:ea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849">
                <a:tc>
                  <a:txBody>
                    <a:bodyPr/>
                    <a:lstStyle/>
                    <a:p>
                      <a:pPr algn="l">
                        <a:spcAft>
                          <a:spcPts val="0"/>
                        </a:spcAft>
                      </a:pPr>
                      <a:r>
                        <a:rPr lang="es-ES" sz="1200" b="1" dirty="0">
                          <a:solidFill>
                            <a:srgbClr val="262626"/>
                          </a:solidFill>
                          <a:latin typeface="Times New Roman"/>
                          <a:ea typeface="Times New Roman"/>
                        </a:rPr>
                        <a:t>Técnica </a:t>
                      </a:r>
                      <a:r>
                        <a:rPr lang="es-ES" sz="1200" b="1" dirty="0" err="1">
                          <a:solidFill>
                            <a:srgbClr val="262626"/>
                          </a:solidFill>
                          <a:latin typeface="Times New Roman"/>
                          <a:ea typeface="Times New Roman"/>
                        </a:rPr>
                        <a:t>Legisl</a:t>
                      </a:r>
                      <a:r>
                        <a:rPr lang="es-ES" sz="1200" b="1" dirty="0">
                          <a:solidFill>
                            <a:srgbClr val="262626"/>
                          </a:solidFill>
                          <a:latin typeface="Times New Roman"/>
                          <a:ea typeface="Times New Roman"/>
                        </a:rPr>
                        <a:t>. Y Anal. De </a:t>
                      </a:r>
                      <a:r>
                        <a:rPr lang="es-ES" sz="1200" b="1" dirty="0" err="1">
                          <a:solidFill>
                            <a:srgbClr val="262626"/>
                          </a:solidFill>
                          <a:latin typeface="Times New Roman"/>
                          <a:ea typeface="Times New Roman"/>
                        </a:rPr>
                        <a:t>Jurisp</a:t>
                      </a:r>
                      <a:r>
                        <a:rPr lang="es-ES" sz="1200" b="1" dirty="0">
                          <a:solidFill>
                            <a:srgbClr val="262626"/>
                          </a:solidFill>
                          <a:latin typeface="Times New Roman"/>
                          <a:ea typeface="Times New Roman"/>
                        </a:rPr>
                        <a:t>.</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56</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210">
                <a:tc>
                  <a:txBody>
                    <a:bodyPr/>
                    <a:lstStyle/>
                    <a:p>
                      <a:pPr algn="l">
                        <a:spcAft>
                          <a:spcPts val="0"/>
                        </a:spcAft>
                      </a:pPr>
                      <a:r>
                        <a:rPr lang="es-ES" sz="1200" b="1" dirty="0">
                          <a:solidFill>
                            <a:srgbClr val="262626"/>
                          </a:solidFill>
                          <a:latin typeface="Times New Roman"/>
                          <a:ea typeface="Times New Roman"/>
                        </a:rPr>
                        <a:t>Derecho Procesal Civil II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82</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210">
                <a:tc>
                  <a:txBody>
                    <a:bodyPr/>
                    <a:lstStyle/>
                    <a:p>
                      <a:pPr algn="l">
                        <a:spcAft>
                          <a:spcPts val="0"/>
                        </a:spcAft>
                      </a:pPr>
                      <a:r>
                        <a:rPr lang="es-ES" sz="1200" dirty="0">
                          <a:solidFill>
                            <a:srgbClr val="000000"/>
                          </a:solidFill>
                          <a:latin typeface="Times New Roman"/>
                          <a:ea typeface="Times New Roman"/>
                        </a:rPr>
                        <a:t>Derecho Procesal Laboral </a:t>
                      </a:r>
                      <a:endParaRPr lang="es-PY" sz="1600" dirty="0">
                        <a:latin typeface="Times New Roman"/>
                        <a:ea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62</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210">
                <a:tc>
                  <a:txBody>
                    <a:bodyPr/>
                    <a:lstStyle/>
                    <a:p>
                      <a:pPr algn="l">
                        <a:spcAft>
                          <a:spcPts val="0"/>
                        </a:spcAft>
                      </a:pPr>
                      <a:r>
                        <a:rPr lang="es-ES" sz="1200" b="1" dirty="0">
                          <a:solidFill>
                            <a:srgbClr val="262626"/>
                          </a:solidFill>
                          <a:latin typeface="Times New Roman"/>
                          <a:ea typeface="Times New Roman"/>
                        </a:rPr>
                        <a:t>Derecho Procesal Penal ll </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82</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7933">
                <a:tc>
                  <a:txBody>
                    <a:bodyPr/>
                    <a:lstStyle/>
                    <a:p>
                      <a:pPr algn="l">
                        <a:spcAft>
                          <a:spcPts val="0"/>
                        </a:spcAft>
                      </a:pPr>
                      <a:r>
                        <a:rPr lang="es-ES" sz="1200" b="1" dirty="0">
                          <a:solidFill>
                            <a:srgbClr val="262626"/>
                          </a:solidFill>
                          <a:latin typeface="Times New Roman"/>
                          <a:ea typeface="Times New Roman"/>
                        </a:rPr>
                        <a:t>Técnica Jurídica</a:t>
                      </a:r>
                      <a:endParaRPr lang="es-PY" sz="1600" dirty="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100">
                          <a:latin typeface="Times New Roman"/>
                          <a:ea typeface="Times New Roman"/>
                        </a:rPr>
                        <a:t>62</a:t>
                      </a:r>
                      <a:endParaRPr lang="es-PY" sz="1400">
                        <a:latin typeface="Times New Roman"/>
                        <a:ea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a:latin typeface="Times New Roman"/>
                      </a:endParaRPr>
                    </a:p>
                  </a:txBody>
                  <a:tcPr marL="25352" marR="25352"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lang="es-PY" sz="1200" dirty="0">
                        <a:latin typeface="Times New Roman"/>
                      </a:endParaRPr>
                    </a:p>
                  </a:txBody>
                  <a:tcPr marL="25352" marR="253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214282" y="1285858"/>
          <a:ext cx="8715436" cy="2819417"/>
        </p:xfrm>
        <a:graphic>
          <a:graphicData uri="http://schemas.openxmlformats.org/drawingml/2006/table">
            <a:tbl>
              <a:tblPr/>
              <a:tblGrid>
                <a:gridCol w="4743652"/>
                <a:gridCol w="3971784"/>
              </a:tblGrid>
              <a:tr h="416956">
                <a:tc>
                  <a:txBody>
                    <a:bodyPr/>
                    <a:lstStyle/>
                    <a:p>
                      <a:pPr algn="l">
                        <a:spcAft>
                          <a:spcPts val="0"/>
                        </a:spcAft>
                      </a:pPr>
                      <a:r>
                        <a:rPr lang="es-ES" sz="1800" b="1" dirty="0">
                          <a:solidFill>
                            <a:srgbClr val="1F497D"/>
                          </a:solidFill>
                          <a:latin typeface="Times New Roman"/>
                          <a:ea typeface="Times New Roman"/>
                        </a:rPr>
                        <a:t>PASANTÍA PROFESIONAL </a:t>
                      </a:r>
                      <a:endParaRPr lang="es-PY" sz="3200" dirty="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800" b="1">
                          <a:solidFill>
                            <a:srgbClr val="1F497D"/>
                          </a:solidFill>
                          <a:latin typeface="Times New Roman"/>
                          <a:ea typeface="Times New Roman"/>
                        </a:rPr>
                        <a:t>Hs. Reloj.</a:t>
                      </a:r>
                      <a:endParaRPr lang="es-PY" sz="320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956">
                <a:tc>
                  <a:txBody>
                    <a:bodyPr/>
                    <a:lstStyle/>
                    <a:p>
                      <a:pPr algn="l">
                        <a:spcAft>
                          <a:spcPts val="0"/>
                        </a:spcAft>
                      </a:pPr>
                      <a:r>
                        <a:rPr lang="es-ES" sz="1800" b="1" dirty="0">
                          <a:solidFill>
                            <a:srgbClr val="262626"/>
                          </a:solidFill>
                          <a:latin typeface="Times New Roman"/>
                          <a:ea typeface="Times New Roman"/>
                        </a:rPr>
                        <a:t>FUERO PENAL </a:t>
                      </a:r>
                      <a:endParaRPr lang="es-PY" sz="3200" dirty="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800">
                          <a:solidFill>
                            <a:srgbClr val="262626"/>
                          </a:solidFill>
                          <a:latin typeface="Times New Roman"/>
                          <a:ea typeface="Times New Roman"/>
                        </a:rPr>
                        <a:t>60</a:t>
                      </a:r>
                      <a:endParaRPr lang="es-PY" sz="320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101">
                <a:tc>
                  <a:txBody>
                    <a:bodyPr/>
                    <a:lstStyle/>
                    <a:p>
                      <a:pPr algn="l">
                        <a:spcAft>
                          <a:spcPts val="0"/>
                        </a:spcAft>
                      </a:pPr>
                      <a:r>
                        <a:rPr lang="es-ES" sz="1800" b="1" dirty="0">
                          <a:solidFill>
                            <a:srgbClr val="262626"/>
                          </a:solidFill>
                          <a:latin typeface="Times New Roman"/>
                          <a:ea typeface="Times New Roman"/>
                        </a:rPr>
                        <a:t>FUERO CIVIL </a:t>
                      </a:r>
                      <a:endParaRPr lang="es-PY" sz="3200" dirty="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800">
                          <a:solidFill>
                            <a:srgbClr val="262626"/>
                          </a:solidFill>
                          <a:latin typeface="Times New Roman"/>
                          <a:ea typeface="Times New Roman"/>
                        </a:rPr>
                        <a:t>52</a:t>
                      </a:r>
                      <a:endParaRPr lang="es-PY" sz="320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246">
                <a:tc>
                  <a:txBody>
                    <a:bodyPr/>
                    <a:lstStyle/>
                    <a:p>
                      <a:pPr algn="l">
                        <a:spcAft>
                          <a:spcPts val="0"/>
                        </a:spcAft>
                      </a:pPr>
                      <a:r>
                        <a:rPr lang="es-ES" sz="1800" b="1" dirty="0">
                          <a:solidFill>
                            <a:srgbClr val="262626"/>
                          </a:solidFill>
                          <a:latin typeface="Times New Roman"/>
                          <a:ea typeface="Times New Roman"/>
                        </a:rPr>
                        <a:t>FUERO LABORAL </a:t>
                      </a:r>
                      <a:endParaRPr lang="es-PY" sz="3200" dirty="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800">
                          <a:solidFill>
                            <a:srgbClr val="262626"/>
                          </a:solidFill>
                          <a:latin typeface="Times New Roman"/>
                          <a:ea typeface="Times New Roman"/>
                        </a:rPr>
                        <a:t>48</a:t>
                      </a:r>
                      <a:endParaRPr lang="es-PY" sz="320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246">
                <a:tc>
                  <a:txBody>
                    <a:bodyPr/>
                    <a:lstStyle/>
                    <a:p>
                      <a:pPr algn="l">
                        <a:spcAft>
                          <a:spcPts val="0"/>
                        </a:spcAft>
                      </a:pPr>
                      <a:r>
                        <a:rPr lang="es-ES" sz="1800" b="1" dirty="0">
                          <a:solidFill>
                            <a:srgbClr val="262626"/>
                          </a:solidFill>
                          <a:latin typeface="Times New Roman"/>
                          <a:ea typeface="Times New Roman"/>
                        </a:rPr>
                        <a:t>FUERO ADMINISTRATIVO</a:t>
                      </a:r>
                      <a:endParaRPr lang="es-PY" sz="3200" dirty="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800" dirty="0">
                          <a:solidFill>
                            <a:srgbClr val="262626"/>
                          </a:solidFill>
                          <a:latin typeface="Times New Roman"/>
                          <a:ea typeface="Times New Roman"/>
                        </a:rPr>
                        <a:t>48</a:t>
                      </a:r>
                      <a:endParaRPr lang="es-PY" sz="3200" dirty="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666">
                <a:tc>
                  <a:txBody>
                    <a:bodyPr/>
                    <a:lstStyle/>
                    <a:p>
                      <a:pPr algn="l">
                        <a:spcAft>
                          <a:spcPts val="0"/>
                        </a:spcAft>
                      </a:pPr>
                      <a:r>
                        <a:rPr lang="es-ES" sz="1800" b="1">
                          <a:solidFill>
                            <a:srgbClr val="262626"/>
                          </a:solidFill>
                          <a:latin typeface="Times New Roman"/>
                          <a:ea typeface="Times New Roman"/>
                        </a:rPr>
                        <a:t>FUERO NIÑEZ</a:t>
                      </a:r>
                      <a:endParaRPr lang="es-PY" sz="320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800" dirty="0">
                          <a:solidFill>
                            <a:srgbClr val="262626"/>
                          </a:solidFill>
                          <a:latin typeface="Times New Roman"/>
                          <a:ea typeface="Times New Roman"/>
                        </a:rPr>
                        <a:t>56</a:t>
                      </a:r>
                      <a:endParaRPr lang="es-PY" sz="3200" dirty="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246">
                <a:tc>
                  <a:txBody>
                    <a:bodyPr/>
                    <a:lstStyle/>
                    <a:p>
                      <a:pPr algn="l">
                        <a:spcAft>
                          <a:spcPts val="0"/>
                        </a:spcAft>
                      </a:pPr>
                      <a:r>
                        <a:rPr lang="es-ES" sz="1800" b="1" dirty="0">
                          <a:solidFill>
                            <a:srgbClr val="262626"/>
                          </a:solidFill>
                          <a:latin typeface="Times New Roman"/>
                          <a:ea typeface="Times New Roman"/>
                        </a:rPr>
                        <a:t>TOTAL</a:t>
                      </a:r>
                      <a:endParaRPr lang="es-PY" sz="3200" dirty="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800" b="1" dirty="0">
                          <a:solidFill>
                            <a:srgbClr val="262626"/>
                          </a:solidFill>
                          <a:latin typeface="Times New Roman"/>
                          <a:ea typeface="Times New Roman"/>
                        </a:rPr>
                        <a:t>264</a:t>
                      </a:r>
                      <a:endParaRPr lang="es-PY" sz="3200" dirty="0">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4 Tabla"/>
          <p:cNvGraphicFramePr>
            <a:graphicFrameLocks noGrp="1"/>
          </p:cNvGraphicFramePr>
          <p:nvPr/>
        </p:nvGraphicFramePr>
        <p:xfrm>
          <a:off x="285720" y="4500570"/>
          <a:ext cx="8572560" cy="213360"/>
        </p:xfrm>
        <a:graphic>
          <a:graphicData uri="http://schemas.openxmlformats.org/drawingml/2006/table">
            <a:tbl>
              <a:tblPr/>
              <a:tblGrid>
                <a:gridCol w="4552561"/>
                <a:gridCol w="4019999"/>
              </a:tblGrid>
              <a:tr h="0">
                <a:tc>
                  <a:txBody>
                    <a:bodyPr/>
                    <a:lstStyle/>
                    <a:p>
                      <a:pPr algn="ctr">
                        <a:spcAft>
                          <a:spcPts val="1005"/>
                        </a:spcAft>
                      </a:pPr>
                      <a:r>
                        <a:rPr lang="es-ES" sz="1400" b="1" dirty="0">
                          <a:solidFill>
                            <a:srgbClr val="000000"/>
                          </a:solidFill>
                          <a:latin typeface="Times New Roman"/>
                          <a:ea typeface="Times New Roman"/>
                          <a:cs typeface="Proxima Nova"/>
                        </a:rPr>
                        <a:t>EXTENSION </a:t>
                      </a:r>
                      <a:r>
                        <a:rPr lang="es-ES" sz="1400" b="1" dirty="0" smtClean="0">
                          <a:solidFill>
                            <a:srgbClr val="000000"/>
                          </a:solidFill>
                          <a:latin typeface="Times New Roman"/>
                          <a:ea typeface="Times New Roman"/>
                          <a:cs typeface="Proxima Nova"/>
                        </a:rPr>
                        <a:t> UNIVERSITARIA</a:t>
                      </a:r>
                      <a:endParaRPr lang="es-PY" sz="2400" dirty="0">
                        <a:solidFill>
                          <a:srgbClr val="000000"/>
                        </a:solidFill>
                        <a:latin typeface="Proxima Nova"/>
                        <a:ea typeface="Times New Roman"/>
                        <a:cs typeface="Proxima Nova"/>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1005"/>
                        </a:spcAft>
                      </a:pPr>
                      <a:r>
                        <a:rPr lang="es-ES" sz="1400" b="1" dirty="0">
                          <a:solidFill>
                            <a:srgbClr val="000000"/>
                          </a:solidFill>
                          <a:latin typeface="Times New Roman"/>
                          <a:ea typeface="Times New Roman"/>
                          <a:cs typeface="Proxima Nova"/>
                        </a:rPr>
                        <a:t>HS. 100</a:t>
                      </a:r>
                      <a:endParaRPr lang="es-PY" sz="2400" dirty="0">
                        <a:solidFill>
                          <a:srgbClr val="000000"/>
                        </a:solidFill>
                        <a:latin typeface="Proxima Nova"/>
                        <a:ea typeface="Times New Roman"/>
                        <a:cs typeface="Proxima Nova"/>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5 Tabla"/>
          <p:cNvGraphicFramePr>
            <a:graphicFrameLocks noGrp="1"/>
          </p:cNvGraphicFramePr>
          <p:nvPr/>
        </p:nvGraphicFramePr>
        <p:xfrm>
          <a:off x="285720" y="5072074"/>
          <a:ext cx="8572560" cy="609600"/>
        </p:xfrm>
        <a:graphic>
          <a:graphicData uri="http://schemas.openxmlformats.org/drawingml/2006/table">
            <a:tbl>
              <a:tblPr/>
              <a:tblGrid>
                <a:gridCol w="8572560"/>
              </a:tblGrid>
              <a:tr h="0">
                <a:tc>
                  <a:txBody>
                    <a:bodyPr/>
                    <a:lstStyle/>
                    <a:p>
                      <a:pPr algn="ctr">
                        <a:spcAft>
                          <a:spcPts val="0"/>
                        </a:spcAft>
                      </a:pPr>
                      <a:endParaRPr lang="es-PY" sz="1200" dirty="0">
                        <a:solidFill>
                          <a:srgbClr val="000000"/>
                        </a:solidFill>
                        <a:latin typeface="Proxima Nova"/>
                        <a:ea typeface="Times New Roman"/>
                        <a:cs typeface="Proxima Nova"/>
                      </a:endParaRPr>
                    </a:p>
                    <a:p>
                      <a:pPr algn="ctr">
                        <a:spcAft>
                          <a:spcPts val="0"/>
                        </a:spcAft>
                      </a:pPr>
                      <a:r>
                        <a:rPr lang="es-ES" sz="2800" b="1" dirty="0">
                          <a:solidFill>
                            <a:srgbClr val="000000"/>
                          </a:solidFill>
                          <a:latin typeface="Times New Roman"/>
                          <a:ea typeface="Times New Roman"/>
                          <a:cs typeface="Proxima Nova"/>
                        </a:rPr>
                        <a:t>CARGA HORARIA TOTAL: 3500 HORAS RELOJ</a:t>
                      </a:r>
                      <a:endParaRPr lang="es-PY" sz="2800" dirty="0">
                        <a:solidFill>
                          <a:srgbClr val="000000"/>
                        </a:solidFill>
                        <a:latin typeface="Proxima Nova"/>
                        <a:ea typeface="Times New Roman"/>
                        <a:cs typeface="Proxima Nov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3793" name="Rectangle 1"/>
          <p:cNvSpPr>
            <a:spLocks noChangeArrowheads="1"/>
          </p:cNvSpPr>
          <p:nvPr/>
        </p:nvSpPr>
        <p:spPr bwMode="auto">
          <a:xfrm>
            <a:off x="1428728" y="714357"/>
            <a:ext cx="578644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PASANTÍA </a:t>
            </a:r>
            <a:r>
              <a:rPr kumimoji="0" lang="es-E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PROFESIONAL </a:t>
            </a:r>
            <a:endParaRPr kumimoji="0" lang="es-PY"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Y"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29 Grupo"/>
          <p:cNvGrpSpPr/>
          <p:nvPr/>
        </p:nvGrpSpPr>
        <p:grpSpPr>
          <a:xfrm>
            <a:off x="357158" y="214290"/>
            <a:ext cx="12358774" cy="6357981"/>
            <a:chOff x="0" y="214291"/>
            <a:chExt cx="9144000" cy="6357981"/>
          </a:xfrm>
        </p:grpSpPr>
        <p:sp>
          <p:nvSpPr>
            <p:cNvPr id="34840" name="Rectangle 24"/>
            <p:cNvSpPr>
              <a:spLocks noChangeArrowheads="1"/>
            </p:cNvSpPr>
            <p:nvPr/>
          </p:nvSpPr>
          <p:spPr bwMode="auto">
            <a:xfrm>
              <a:off x="254000" y="482600"/>
              <a:ext cx="1314450" cy="3333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ROMANO I – ROMANO II</a:t>
              </a:r>
            </a:p>
          </p:txBody>
        </p:sp>
        <p:sp>
          <p:nvSpPr>
            <p:cNvPr id="34839" name="Rectangle 23"/>
            <p:cNvSpPr>
              <a:spLocks noChangeArrowheads="1"/>
            </p:cNvSpPr>
            <p:nvPr/>
          </p:nvSpPr>
          <p:spPr bwMode="auto">
            <a:xfrm>
              <a:off x="2016125" y="473075"/>
              <a:ext cx="2162175" cy="5143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Introducción al Estudio de la Ciencias Jurídicas</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4838" name="AutoShape 22"/>
            <p:cNvSpPr>
              <a:spLocks noChangeShapeType="1"/>
            </p:cNvSpPr>
            <p:nvPr/>
          </p:nvSpPr>
          <p:spPr bwMode="auto">
            <a:xfrm flipH="1">
              <a:off x="1130300" y="987425"/>
              <a:ext cx="885825"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PY"/>
            </a:p>
          </p:txBody>
        </p:sp>
        <p:sp>
          <p:nvSpPr>
            <p:cNvPr id="34837" name="AutoShape 21"/>
            <p:cNvSpPr>
              <a:spLocks noChangeShapeType="1"/>
            </p:cNvSpPr>
            <p:nvPr/>
          </p:nvSpPr>
          <p:spPr bwMode="auto">
            <a:xfrm>
              <a:off x="1130300" y="987425"/>
              <a:ext cx="0" cy="76200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PY"/>
            </a:p>
          </p:txBody>
        </p:sp>
        <p:sp>
          <p:nvSpPr>
            <p:cNvPr id="34836" name="Rectangle 20"/>
            <p:cNvSpPr>
              <a:spLocks noChangeArrowheads="1"/>
            </p:cNvSpPr>
            <p:nvPr/>
          </p:nvSpPr>
          <p:spPr bwMode="auto">
            <a:xfrm>
              <a:off x="415925" y="1762125"/>
              <a:ext cx="1514475" cy="4762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Derecho Comercial I</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Derecho Comercial II</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34835" name="AutoShape 19"/>
            <p:cNvSpPr>
              <a:spLocks noChangeShapeType="1"/>
            </p:cNvSpPr>
            <p:nvPr/>
          </p:nvSpPr>
          <p:spPr bwMode="auto">
            <a:xfrm>
              <a:off x="2178050" y="987425"/>
              <a:ext cx="0" cy="220027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PY"/>
            </a:p>
          </p:txBody>
        </p:sp>
        <p:sp>
          <p:nvSpPr>
            <p:cNvPr id="34834" name="AutoShape 18"/>
            <p:cNvSpPr>
              <a:spLocks noChangeShapeType="1"/>
            </p:cNvSpPr>
            <p:nvPr/>
          </p:nvSpPr>
          <p:spPr bwMode="auto">
            <a:xfrm flipH="1">
              <a:off x="1187450" y="3187700"/>
              <a:ext cx="99060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PY"/>
            </a:p>
          </p:txBody>
        </p:sp>
        <p:sp>
          <p:nvSpPr>
            <p:cNvPr id="34833" name="AutoShape 17"/>
            <p:cNvSpPr>
              <a:spLocks noChangeShapeType="1"/>
            </p:cNvSpPr>
            <p:nvPr/>
          </p:nvSpPr>
          <p:spPr bwMode="auto">
            <a:xfrm>
              <a:off x="1187450" y="3187700"/>
              <a:ext cx="0" cy="64770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PY"/>
            </a:p>
          </p:txBody>
        </p:sp>
        <p:sp>
          <p:nvSpPr>
            <p:cNvPr id="34832" name="Rectangle 16"/>
            <p:cNvSpPr>
              <a:spLocks noChangeArrowheads="1"/>
            </p:cNvSpPr>
            <p:nvPr/>
          </p:nvSpPr>
          <p:spPr bwMode="auto">
            <a:xfrm>
              <a:off x="368300" y="3835400"/>
              <a:ext cx="1685925" cy="4191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Criminología</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Derecho Penal I - Derecho Penal II</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34831" name="AutoShape 15"/>
            <p:cNvSpPr>
              <a:spLocks noChangeShapeType="1"/>
            </p:cNvSpPr>
            <p:nvPr/>
          </p:nvSpPr>
          <p:spPr bwMode="auto">
            <a:xfrm>
              <a:off x="2593975" y="995363"/>
              <a:ext cx="19050" cy="387667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PY"/>
            </a:p>
          </p:txBody>
        </p:sp>
        <p:sp>
          <p:nvSpPr>
            <p:cNvPr id="34830" name="Rectangle 14"/>
            <p:cNvSpPr>
              <a:spLocks noChangeArrowheads="1"/>
            </p:cNvSpPr>
            <p:nvPr/>
          </p:nvSpPr>
          <p:spPr bwMode="auto">
            <a:xfrm>
              <a:off x="1054100" y="4883150"/>
              <a:ext cx="1733550" cy="4381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Derecho Político</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Derecho Constitucional</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34829" name="Rectangle 13"/>
            <p:cNvSpPr>
              <a:spLocks noChangeArrowheads="1"/>
            </p:cNvSpPr>
            <p:nvPr/>
          </p:nvSpPr>
          <p:spPr bwMode="auto">
            <a:xfrm>
              <a:off x="2787650" y="5356225"/>
              <a:ext cx="1454150" cy="121604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Derecho Civil I</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Derecho Civil II</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Derecho Civil III</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Derecho Civil IV</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Derecho Civil V</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Derecho Civil VI</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4828" name="AutoShape 12"/>
            <p:cNvSpPr>
              <a:spLocks noChangeShapeType="1"/>
            </p:cNvSpPr>
            <p:nvPr/>
          </p:nvSpPr>
          <p:spPr bwMode="auto">
            <a:xfrm>
              <a:off x="3063875" y="995363"/>
              <a:ext cx="0" cy="4333875"/>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PY"/>
            </a:p>
          </p:txBody>
        </p:sp>
        <p:sp>
          <p:nvSpPr>
            <p:cNvPr id="34827" name="AutoShape 11"/>
            <p:cNvSpPr>
              <a:spLocks noChangeShapeType="1"/>
            </p:cNvSpPr>
            <p:nvPr/>
          </p:nvSpPr>
          <p:spPr bwMode="auto">
            <a:xfrm>
              <a:off x="3616325" y="987425"/>
              <a:ext cx="0" cy="110490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PY"/>
            </a:p>
          </p:txBody>
        </p:sp>
        <p:sp>
          <p:nvSpPr>
            <p:cNvPr id="34826" name="AutoShape 10"/>
            <p:cNvSpPr>
              <a:spLocks noChangeShapeType="1"/>
            </p:cNvSpPr>
            <p:nvPr/>
          </p:nvSpPr>
          <p:spPr bwMode="auto">
            <a:xfrm>
              <a:off x="3616325" y="2092325"/>
              <a:ext cx="74295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PY"/>
            </a:p>
          </p:txBody>
        </p:sp>
        <p:sp>
          <p:nvSpPr>
            <p:cNvPr id="34825" name="Rectangle 9"/>
            <p:cNvSpPr>
              <a:spLocks noChangeArrowheads="1"/>
            </p:cNvSpPr>
            <p:nvPr/>
          </p:nvSpPr>
          <p:spPr bwMode="auto">
            <a:xfrm>
              <a:off x="4359275" y="1749425"/>
              <a:ext cx="1343025" cy="3714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D. Procesal General</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34824" name="AutoShape 8"/>
            <p:cNvSpPr>
              <a:spLocks noChangeShapeType="1"/>
            </p:cNvSpPr>
            <p:nvPr/>
          </p:nvSpPr>
          <p:spPr bwMode="auto">
            <a:xfrm>
              <a:off x="4359275" y="2120900"/>
              <a:ext cx="0" cy="66675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PY"/>
            </a:p>
          </p:txBody>
        </p:sp>
        <p:sp>
          <p:nvSpPr>
            <p:cNvPr id="34823" name="AutoShape 7"/>
            <p:cNvSpPr>
              <a:spLocks noChangeShapeType="1"/>
            </p:cNvSpPr>
            <p:nvPr/>
          </p:nvSpPr>
          <p:spPr bwMode="auto">
            <a:xfrm flipH="1">
              <a:off x="3806825" y="2787650"/>
              <a:ext cx="552450" cy="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PY"/>
            </a:p>
          </p:txBody>
        </p:sp>
        <p:sp>
          <p:nvSpPr>
            <p:cNvPr id="34822" name="AutoShape 6"/>
            <p:cNvSpPr>
              <a:spLocks noChangeShapeType="1"/>
            </p:cNvSpPr>
            <p:nvPr/>
          </p:nvSpPr>
          <p:spPr bwMode="auto">
            <a:xfrm>
              <a:off x="3806825" y="2787650"/>
              <a:ext cx="0" cy="40005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PY"/>
            </a:p>
          </p:txBody>
        </p:sp>
        <p:sp>
          <p:nvSpPr>
            <p:cNvPr id="34821" name="Rectangle 5"/>
            <p:cNvSpPr>
              <a:spLocks noChangeArrowheads="1"/>
            </p:cNvSpPr>
            <p:nvPr/>
          </p:nvSpPr>
          <p:spPr bwMode="auto">
            <a:xfrm>
              <a:off x="3244850" y="3206750"/>
              <a:ext cx="1181100" cy="2762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D. Procesal</a:t>
              </a:r>
              <a:r>
                <a:rPr kumimoji="0" lang="es-E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s-ES"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Laboral</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34820" name="Rectangle 4"/>
            <p:cNvSpPr>
              <a:spLocks noChangeArrowheads="1"/>
            </p:cNvSpPr>
            <p:nvPr/>
          </p:nvSpPr>
          <p:spPr bwMode="auto">
            <a:xfrm>
              <a:off x="3168650" y="3911600"/>
              <a:ext cx="1609725" cy="4286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D. Procesal Civil I</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8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Derecho Procesal II</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34819" name="AutoShape 3"/>
            <p:cNvSpPr>
              <a:spLocks noChangeShapeType="1"/>
            </p:cNvSpPr>
            <p:nvPr/>
          </p:nvSpPr>
          <p:spPr bwMode="auto">
            <a:xfrm>
              <a:off x="4778375" y="2130425"/>
              <a:ext cx="0" cy="179070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PY"/>
            </a:p>
          </p:txBody>
        </p:sp>
        <p:sp>
          <p:nvSpPr>
            <p:cNvPr id="34818" name="AutoShape 2"/>
            <p:cNvSpPr>
              <a:spLocks noChangeShapeType="1"/>
            </p:cNvSpPr>
            <p:nvPr/>
          </p:nvSpPr>
          <p:spPr bwMode="auto">
            <a:xfrm>
              <a:off x="5702300" y="2120900"/>
              <a:ext cx="0" cy="2590800"/>
            </a:xfrm>
            <a:prstGeom prst="straightConnector1">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s-PY"/>
            </a:p>
          </p:txBody>
        </p:sp>
        <p:sp>
          <p:nvSpPr>
            <p:cNvPr id="34817" name="Rectangle 1"/>
            <p:cNvSpPr>
              <a:spLocks noChangeArrowheads="1"/>
            </p:cNvSpPr>
            <p:nvPr/>
          </p:nvSpPr>
          <p:spPr bwMode="auto">
            <a:xfrm>
              <a:off x="4178300" y="4711700"/>
              <a:ext cx="1524000" cy="3619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 Procesal Penal I</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 Procesal Penal II</a:t>
              </a:r>
              <a:endParaRPr kumimoji="0" lang="es-E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a:t>
              </a: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4841" name="Rectangle 25"/>
            <p:cNvSpPr>
              <a:spLocks noChangeArrowheads="1"/>
            </p:cNvSpPr>
            <p:nvPr/>
          </p:nvSpPr>
          <p:spPr bwMode="auto">
            <a:xfrm>
              <a:off x="4287852" y="214291"/>
              <a:ext cx="2324729" cy="1354217"/>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SISTEMA DE CORRELATIVIDAD</a:t>
              </a:r>
              <a:endParaRPr kumimoji="0" lang="es-PY"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RESOLUCION DECANATO DE DERECHO UTCD Nº 5/2010</a:t>
              </a:r>
              <a:endParaRPr kumimoji="0" lang="es-PY" sz="9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PY"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4852" name="Rectangle 36"/>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PY" sz="800" b="0" i="0" u="none" strike="noStrike" cap="none" normalizeH="0" baseline="0" smtClean="0">
                  <a:ln>
                    <a:noFill/>
                  </a:ln>
                  <a:solidFill>
                    <a:schemeClr val="tx1"/>
                  </a:solidFill>
                  <a:effectLst/>
                  <a:latin typeface="Arial" pitchFamily="34" charset="0"/>
                  <a:cs typeface="Arial" pitchFamily="34" charset="0"/>
                </a:rPr>
                <a:t/>
              </a:r>
              <a:br>
                <a:rPr kumimoji="0" lang="es-PY" sz="800" b="0" i="0" u="none" strike="noStrike" cap="none" normalizeH="0" baseline="0" smtClean="0">
                  <a:ln>
                    <a:noFill/>
                  </a:ln>
                  <a:solidFill>
                    <a:schemeClr val="tx1"/>
                  </a:solidFill>
                  <a:effectLst/>
                  <a:latin typeface="Arial" pitchFamily="34" charset="0"/>
                  <a:cs typeface="Arial" pitchFamily="34" charset="0"/>
                </a:rPr>
              </a:br>
              <a:endParaRPr kumimoji="0" lang="es-PY"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200" b="1" i="0" u="none" strike="noStrike" cap="none" normalizeH="0" baseline="0" smtClean="0">
                  <a:ln>
                    <a:noFill/>
                  </a:ln>
                  <a:solidFill>
                    <a:srgbClr val="FF0000"/>
                  </a:solidFill>
                  <a:effectLst/>
                  <a:latin typeface="Times New Roman" pitchFamily="18" charset="0"/>
                  <a:ea typeface="Times New Roman" pitchFamily="18" charset="0"/>
                  <a:cs typeface="Times New Roman" pitchFamily="18" charset="0"/>
                </a:rPr>
                <a:t> </a:t>
              </a:r>
              <a:endParaRPr kumimoji="0" lang="es-PY"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PY"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157</TotalTime>
  <Words>1476</Words>
  <PresentationFormat>Presentación en pantalla (4:3)</PresentationFormat>
  <Paragraphs>310</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Flujo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Artur Fretes</cp:lastModifiedBy>
  <cp:revision>14</cp:revision>
  <dcterms:created xsi:type="dcterms:W3CDTF">2018-02-20T21:21:07Z</dcterms:created>
  <dcterms:modified xsi:type="dcterms:W3CDTF">2018-02-21T20:47:53Z</dcterms:modified>
</cp:coreProperties>
</file>